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256" r:id="rId2"/>
    <p:sldId id="257" r:id="rId3"/>
    <p:sldId id="271" r:id="rId4"/>
    <p:sldId id="258" r:id="rId5"/>
    <p:sldId id="259" r:id="rId6"/>
    <p:sldId id="276" r:id="rId7"/>
    <p:sldId id="260" r:id="rId8"/>
    <p:sldId id="261" r:id="rId9"/>
    <p:sldId id="262" r:id="rId10"/>
    <p:sldId id="277" r:id="rId11"/>
    <p:sldId id="263" r:id="rId12"/>
    <p:sldId id="264" r:id="rId13"/>
    <p:sldId id="272" r:id="rId14"/>
    <p:sldId id="270" r:id="rId15"/>
    <p:sldId id="268" r:id="rId16"/>
    <p:sldId id="273" r:id="rId17"/>
    <p:sldId id="278" r:id="rId18"/>
    <p:sldId id="279" r:id="rId19"/>
    <p:sldId id="280" r:id="rId20"/>
    <p:sldId id="274" r:id="rId21"/>
    <p:sldId id="269" r:id="rId22"/>
    <p:sldId id="265" r:id="rId23"/>
    <p:sldId id="275"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rian Singer-Towns" initials="BS" lastIdx="11" clrIdx="1">
    <p:extLst>
      <p:ext uri="{19B8F6BF-5375-455C-9EA6-DF929625EA0E}">
        <p15:presenceInfo xmlns:p15="http://schemas.microsoft.com/office/powerpoint/2012/main" userId="S::btowns@smp.org::7259c008-5664-4d8b-97e4-93a4b61f415a" providerId="AD"/>
      </p:ext>
    </p:extLst>
  </p:cmAuthor>
  <p:cmAuthor id="3" name="Steven Ellair" initials="SE" lastIdx="2" clrIdx="2">
    <p:extLst>
      <p:ext uri="{19B8F6BF-5375-455C-9EA6-DF929625EA0E}">
        <p15:presenceInfo xmlns:p15="http://schemas.microsoft.com/office/powerpoint/2012/main" userId="S::sellair@smp.org::ad70234c-dccd-497b-bfbd-5adad4a1a918" providerId="AD"/>
      </p:ext>
    </p:extLst>
  </p:cmAuthor>
  <p:cmAuthor id="4" name="Brooke Saron" initials="BS" lastIdx="3" clrIdx="3">
    <p:extLst>
      <p:ext uri="{19B8F6BF-5375-455C-9EA6-DF929625EA0E}">
        <p15:presenceInfo xmlns:p15="http://schemas.microsoft.com/office/powerpoint/2012/main" userId="S::bsaron@smp.org::514a032d-1aac-4ed1-9878-3ed7bd3ee2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40" autoAdjust="0"/>
    <p:restoredTop sz="86667" autoAdjust="0"/>
  </p:normalViewPr>
  <p:slideViewPr>
    <p:cSldViewPr>
      <p:cViewPr>
        <p:scale>
          <a:sx n="100" d="100"/>
          <a:sy n="100" d="100"/>
        </p:scale>
        <p:origin x="1134" y="-210"/>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Elena Pavlovich / Shutterstock.com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17611360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felipe caparros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It is important, in relation to this issue, for the students to understand that the Church has a perspective on suffering that is informed by Divine Revelation. On the one hand, God does not want anyone to suffer, especially needless suffering, which is why the Church supports the use of all necessary and appropriate treatments to reduce and eliminate people’s pain, especially those who are near the end of their life. On the other hand, the Church also recognizes that suffering and pain are unavoidable and sometimes even necessary for healing. Rather than avoid our pain, especially through ending our life or the life of someone else, Christ invites us to join our suffering to his for the redemption of the world.</a:t>
            </a:r>
            <a:endParaRPr lang="en-US" i="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Eric Caparo's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dirty="0"/>
              <a:t>Notes: This is a sensitive issue and must be approached with a great deal of pastoral concern. It is quite possible that some of your students know someone in their circle of family and friends who has committed or attempted suicide. Consider reading or saying in your own words the first full paragraph on page 275 of the student book, especially the sentence, “If you know someone who has committed suicide, you should not presume that they are forever lost to the love of God or condemned to Hell.”</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3484436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at.rma/Shutterstock.com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 </a:t>
            </a:r>
            <a:r>
              <a:rPr lang="en-US" dirty="0"/>
              <a:t>This issue reflects an evolution in Church teaching within some of our lifetimes. Does this mean that Eternal Law can change? It does not, but society changes. As society changes, the Magisterium has the responsibility to teach the application of Eternal Law to new situations. While the death penalty has been admissible in the past as a societal expression of self-defense, the world has evolved, and modern penal systems keep violent criminals out of society. Thus, the death penalty is no longer admissible as a necessary form of self-defense on the part of society.</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35598790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27721905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grace21/Shutterstock.com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Invite the students to give examples of Jesus’ call to be peacemakers from his teaching and his actions. Some possible responses:</a:t>
            </a:r>
          </a:p>
          <a:p>
            <a:pPr marL="171450" indent="-171450">
              <a:buFont typeface="Arial" panose="020B0604020202020204" pitchFamily="34" charset="0"/>
              <a:buChar char="•"/>
            </a:pPr>
            <a:r>
              <a:rPr lang="en-US" dirty="0"/>
              <a:t>“</a:t>
            </a:r>
            <a:r>
              <a:rPr lang="en-US" sz="1200" b="0" i="0" kern="1200" dirty="0">
                <a:solidFill>
                  <a:schemeClr val="tx1"/>
                </a:solidFill>
                <a:effectLst/>
                <a:latin typeface="+mn-lt"/>
                <a:ea typeface="+mn-ea"/>
                <a:cs typeface="+mn-cs"/>
              </a:rPr>
              <a:t>But I say to you, offer no resistance to one who is evil. When someone strikes you on [your] right cheek, turn the other one to him as well</a:t>
            </a:r>
            <a:r>
              <a:rPr lang="en-US" dirty="0"/>
              <a:t>” (Matthew 5:39).</a:t>
            </a:r>
          </a:p>
          <a:p>
            <a:pPr marL="171450" indent="-171450">
              <a:buFont typeface="Arial" panose="020B0604020202020204" pitchFamily="34" charset="0"/>
              <a:buChar char="•"/>
            </a:pPr>
            <a:r>
              <a:rPr lang="en-US" dirty="0"/>
              <a:t>“</a:t>
            </a:r>
            <a:r>
              <a:rPr lang="en-US" sz="1200" b="0" i="0" kern="1200" dirty="0">
                <a:solidFill>
                  <a:schemeClr val="tx1"/>
                </a:solidFill>
                <a:effectLst/>
                <a:latin typeface="+mn-lt"/>
                <a:ea typeface="+mn-ea"/>
                <a:cs typeface="+mn-cs"/>
              </a:rPr>
              <a:t>But I say to you, love your enemies, and pray for those who persecute you” (Matthew 5:44).</a:t>
            </a:r>
            <a:endParaRPr lang="en-US" dirty="0"/>
          </a:p>
          <a:p>
            <a:pPr marL="171450" indent="-171450">
              <a:buFont typeface="Arial" panose="020B0604020202020204" pitchFamily="34" charset="0"/>
              <a:buChar char="•"/>
            </a:pPr>
            <a:r>
              <a:rPr lang="en-US" dirty="0"/>
              <a:t>when Jesus tells Peter and the disciples to put away their swords when Jesus is arrested</a:t>
            </a:r>
          </a:p>
          <a:p>
            <a:pPr marL="171450" indent="-171450">
              <a:buFont typeface="Arial" panose="020B0604020202020204" pitchFamily="34" charset="0"/>
              <a:buChar char="•"/>
            </a:pPr>
            <a:r>
              <a:rPr lang="en-US" dirty="0"/>
              <a:t>when Jesus allows himself to be taken by the Jewish and Roman leaders without calling on his followers to defend him</a:t>
            </a:r>
          </a:p>
          <a:p>
            <a:pPr marL="171450" indent="-171450">
              <a:buFont typeface="Arial" panose="020B0604020202020204" pitchFamily="34" charset="0"/>
              <a:buChar char="•"/>
            </a:pPr>
            <a:r>
              <a:rPr lang="en-US" dirty="0"/>
              <a:t>when Jesus forgives those who have nailed him to the cross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2237283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Motortion Films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i="1" dirty="0"/>
              <a:t>Notes</a:t>
            </a:r>
            <a:r>
              <a:rPr lang="en-US" dirty="0"/>
              <a:t>: Clarify with the students that the right to legitimate self-defense is not a license to start swinging or shooting at the first sign of danger. You might brainstorm with them ways to deescalate potentially violent situations. Here are some examples you might start with:</a:t>
            </a:r>
          </a:p>
          <a:p>
            <a:pPr marL="171450" indent="-171450">
              <a:buFont typeface="Arial" panose="020B0604020202020204" pitchFamily="34" charset="0"/>
              <a:buChar char="•"/>
            </a:pPr>
            <a:r>
              <a:rPr lang="en-US" dirty="0"/>
              <a:t>You encounter a bully calling someone else names.</a:t>
            </a:r>
          </a:p>
          <a:p>
            <a:pPr marL="171450" indent="-171450">
              <a:buFont typeface="Arial" panose="020B0604020202020204" pitchFamily="34" charset="0"/>
              <a:buChar char="•"/>
            </a:pPr>
            <a:r>
              <a:rPr lang="en-US" dirty="0"/>
              <a:t>You are being pushed around by someone who is angry with you.</a:t>
            </a:r>
          </a:p>
          <a:p>
            <a:pPr marL="171450" indent="-171450">
              <a:buFont typeface="Arial" panose="020B0604020202020204" pitchFamily="34" charset="0"/>
              <a:buChar char="•"/>
            </a:pPr>
            <a:r>
              <a:rPr lang="en-US" dirty="0"/>
              <a:t>Someone with a knife wants to steal your purse.</a:t>
            </a:r>
          </a:p>
          <a:p>
            <a:pPr marL="171450" indent="-171450">
              <a:buFont typeface="Arial" panose="020B0604020202020204" pitchFamily="34" charset="0"/>
              <a:buChar char="•"/>
            </a:pPr>
            <a:r>
              <a:rPr lang="en-US" dirty="0"/>
              <a:t>You hear someone breaking into your house, and you know there is a gun in your home.</a:t>
            </a:r>
          </a:p>
          <a:p>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1463914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zef art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i="1" dirty="0"/>
              <a:t>Notes</a:t>
            </a:r>
            <a:r>
              <a:rPr lang="en-US" dirty="0"/>
              <a:t>: To emphasize the horror of war, you might have the students do a quick internet search to find the number of people who have been killed in wars since 1900. </a:t>
            </a:r>
          </a:p>
          <a:p>
            <a:endParaRPr lang="en-US" dirty="0"/>
          </a:p>
          <a:p>
            <a:r>
              <a:rPr lang="en-US" dirty="0"/>
              <a:t>Emphasize that Church teaching is clear that war should be a very last resort. The moral criteria for a country to enter into a just war are strict. Have the students brainstorm what those criteria might be before showing the next slide.</a:t>
            </a:r>
          </a:p>
        </p:txBody>
      </p:sp>
      <p:sp>
        <p:nvSpPr>
          <p:cNvPr id="4" name="Slide Number Placeholder 3"/>
          <p:cNvSpPr>
            <a:spLocks noGrp="1"/>
          </p:cNvSpPr>
          <p:nvPr>
            <p:ph type="sldNum" sz="quarter" idx="5"/>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2961314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Saint Mary’s Press</a:t>
            </a:r>
          </a:p>
          <a:p>
            <a:endParaRPr lang="en-US" dirty="0"/>
          </a:p>
          <a:p>
            <a:r>
              <a:rPr lang="en-US" i="1" dirty="0"/>
              <a:t>Notes</a:t>
            </a:r>
            <a:r>
              <a:rPr lang="en-US" dirty="0"/>
              <a:t>: If you had the students brainstorm possible criteria for a just war on the previous slide, have them compare their ideas to the Church’s criteria on this slide. This chart also appears on page 279 of the student book.</a:t>
            </a:r>
          </a:p>
        </p:txBody>
      </p:sp>
      <p:sp>
        <p:nvSpPr>
          <p:cNvPr id="4" name="Slide Number Placeholder 3"/>
          <p:cNvSpPr>
            <a:spLocks noGrp="1"/>
          </p:cNvSpPr>
          <p:nvPr>
            <p:ph type="sldNum" sz="quarter" idx="5"/>
          </p:nvPr>
        </p:nvSpPr>
        <p:spPr/>
        <p:txBody>
          <a:bodyPr/>
          <a:lstStyle/>
          <a:p>
            <a:fld id="{720DC229-7167-44B8-9A48-0708C090EF13}" type="slidenum">
              <a:rPr lang="en-US" smtClean="0"/>
              <a:pPr/>
              <a:t>18</a:t>
            </a:fld>
            <a:endParaRPr lang="en-US" dirty="0"/>
          </a:p>
        </p:txBody>
      </p:sp>
    </p:spTree>
    <p:extLst>
      <p:ext uri="{BB962C8B-B14F-4D97-AF65-F5344CB8AC3E}">
        <p14:creationId xmlns:p14="http://schemas.microsoft.com/office/powerpoint/2010/main" val="15963246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Constantine Pankin / Shutterstock.com</a:t>
            </a:r>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19</a:t>
            </a:fld>
            <a:endParaRPr lang="en-US" dirty="0"/>
          </a:p>
        </p:txBody>
      </p:sp>
    </p:spTree>
    <p:extLst>
      <p:ext uri="{BB962C8B-B14F-4D97-AF65-F5344CB8AC3E}">
        <p14:creationId xmlns:p14="http://schemas.microsoft.com/office/powerpoint/2010/main" val="1763964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diego_cervo/iStock.com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Invite the students to reflect on this question silently, in writing, or through class discussion. It might be helpful to first ask the students where and how human life is </a:t>
            </a:r>
            <a:r>
              <a:rPr lang="en-US" sz="1200" i="1" dirty="0">
                <a:solidFill>
                  <a:schemeClr val="bg1">
                    <a:lumMod val="65000"/>
                  </a:schemeClr>
                </a:solidFill>
              </a:rPr>
              <a:t>not</a:t>
            </a:r>
            <a:r>
              <a:rPr lang="en-US" sz="1200" i="0" dirty="0">
                <a:solidFill>
                  <a:schemeClr val="bg1">
                    <a:lumMod val="65000"/>
                  </a:schemeClr>
                </a:solidFill>
              </a:rPr>
              <a:t> respected in our world today.</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This question is from page 281 of the student book. Some possible answers include these: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Many wars have been fought when basic human rights have been violated. Just societies protect basic human rights and eliminate this cause of war.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Many wars have been fought when groups of people have been persecuted or treated unjustly. Just societies protect the rights of all people regardless of race, ethnicity, economic status, or religion.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Wars between countries occur when some countries take advantage of other countries economically. Just societies work for international justice, ensuring that all countries are treated fairly and that states with greater poverty receive the aid needed to develop themselves economically, educationally, etc.</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20</a:t>
            </a:fld>
            <a:endParaRPr lang="en-US" dirty="0"/>
          </a:p>
        </p:txBody>
      </p:sp>
    </p:spTree>
    <p:extLst>
      <p:ext uri="{BB962C8B-B14F-4D97-AF65-F5344CB8AC3E}">
        <p14:creationId xmlns:p14="http://schemas.microsoft.com/office/powerpoint/2010/main" val="37922709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Stormcab/iStock.com</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21</a:t>
            </a:fld>
            <a:endParaRPr lang="en-US" dirty="0"/>
          </a:p>
        </p:txBody>
      </p:sp>
    </p:spTree>
    <p:extLst>
      <p:ext uri="{BB962C8B-B14F-4D97-AF65-F5344CB8AC3E}">
        <p14:creationId xmlns:p14="http://schemas.microsoft.com/office/powerpoint/2010/main" val="1791761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This question also appears on page 285 of the student book. You might treat this as a personal reflection question and have the students reflect on it privately, or you might consider making it a short, written assignment to encourage more serious reflection.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22</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talitha_it/Shutterstock.com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1473503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estelle75/iStock.com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Take care to nuance these points to avoid misunderstanding. We don’t want to communicate that plant and animal life are not sacred. Recent Church teaching on creation and environmental justice emphasizes the sacredness of all creation, but humans alone have a soul, allowing us to share uniquely in the divine life of the Trinity.</a:t>
            </a:r>
            <a:endParaRPr lang="en-US"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rudall30/Shutterstock.com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Take a moment to explore with the students how countercultural Jesus’ teaching is. Ask them to name books, movies, music, etc. where the hero gets justice through violent revenge. Keep track of the number of examples they name. Then ask them to name books, movies, music, etc. in which the hero works for justice not with violence but with love and nonviolence. And keep track of the number of examples they name. They will undoubtedly name many more examples of “heroes” using violent revenge.</a:t>
            </a:r>
            <a:endParaRPr lang="en-US"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vladgphoto/Shutterstock.com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Ask the students the following questions: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What are some specific examples of the sins listed on this slide that you have seen or heard about?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Are there other sins against the Fifth Commandment you can think of that are not on this list?</a:t>
            </a:r>
            <a:endParaRPr lang="en-US"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135849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zffoto/Shutterstock.com</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nthomas10/Shutterstock.com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a:t>
            </a:r>
            <a:r>
              <a:rPr lang="en-US" sz="1200" i="0" dirty="0">
                <a:solidFill>
                  <a:schemeClr val="bg1">
                    <a:lumMod val="65000"/>
                  </a:schemeClr>
                </a:solidFill>
              </a:rPr>
              <a:t> This slide is set up to show the bullet points on a second click. Before revealing the bullets points, ask the students to name the arguments for abortion that they are familiar with. Then ask them how they would respond to those arguments to show why abortion is wrong. After they have thought about this, reveal the bullet points and compare to their responses.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This is a sensitive issue. Be clear that we must have compassion for those who are struggling with a difficult or unwanted pregnancy. We have a responsibility to support these women (and couples) with the material, emotional, and spiritual help they need.</a:t>
            </a:r>
            <a:endParaRPr lang="en-US"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koya979/Shutterstock.com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student book does not go into these medical issues in great depth, so you will need to decide how much time you wish to spend exploring them. At this point, it may be enough to simply make the students aware of them.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2596492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6200" y="1958975"/>
            <a:ext cx="9144000" cy="1470025"/>
          </a:xfrm>
        </p:spPr>
        <p:txBody>
          <a:bodyPr>
            <a:normAutofit/>
          </a:bodyPr>
          <a:lstStyle/>
          <a:p>
            <a:r>
              <a:rPr lang="en-US" sz="3600" dirty="0"/>
              <a:t>The Fifth Commandment:</a:t>
            </a:r>
            <a:br>
              <a:rPr lang="en-US" sz="3600" dirty="0"/>
            </a:br>
            <a:r>
              <a:rPr lang="en-US" sz="3600" dirty="0"/>
              <a:t>Respecting Life</a:t>
            </a:r>
          </a:p>
        </p:txBody>
      </p:sp>
      <p:sp>
        <p:nvSpPr>
          <p:cNvPr id="3" name="Subtitle 2"/>
          <p:cNvSpPr txBox="1">
            <a:spLocks/>
          </p:cNvSpPr>
          <p:nvPr/>
        </p:nvSpPr>
        <p:spPr>
          <a:xfrm>
            <a:off x="87775" y="36576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4, Chapter 10</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TX006863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8200"/>
            <a:ext cx="8229600" cy="838200"/>
          </a:xfrm>
        </p:spPr>
        <p:txBody>
          <a:bodyPr>
            <a:normAutofit/>
          </a:bodyPr>
          <a:lstStyle/>
          <a:p>
            <a:r>
              <a:rPr lang="en-US" dirty="0"/>
              <a:t>Beginning-of-Life Issues: Stem Cell Therapies</a:t>
            </a:r>
          </a:p>
        </p:txBody>
      </p:sp>
      <p:sp>
        <p:nvSpPr>
          <p:cNvPr id="3" name="Content Placeholder 2"/>
          <p:cNvSpPr>
            <a:spLocks noGrp="1"/>
          </p:cNvSpPr>
          <p:nvPr>
            <p:ph idx="1"/>
          </p:nvPr>
        </p:nvSpPr>
        <p:spPr>
          <a:xfrm>
            <a:off x="609600" y="1676400"/>
            <a:ext cx="7239000" cy="4343400"/>
          </a:xfrm>
        </p:spPr>
        <p:txBody>
          <a:bodyPr>
            <a:normAutofit/>
          </a:bodyPr>
          <a:lstStyle/>
          <a:p>
            <a:pPr marL="230188" indent="-230188">
              <a:lnSpc>
                <a:spcPct val="114000"/>
              </a:lnSpc>
            </a:pPr>
            <a:r>
              <a:rPr lang="en-US" dirty="0"/>
              <a:t>Stem cells show promise for treating disease and even for growing new organs.</a:t>
            </a:r>
          </a:p>
          <a:p>
            <a:pPr marL="230188" indent="-230188">
              <a:lnSpc>
                <a:spcPct val="114000"/>
              </a:lnSpc>
            </a:pPr>
            <a:r>
              <a:rPr lang="en-US" dirty="0"/>
              <a:t>A main source of stem cells</a:t>
            </a:r>
            <a:br>
              <a:rPr lang="en-US" dirty="0"/>
            </a:br>
            <a:r>
              <a:rPr lang="en-US" dirty="0"/>
              <a:t>is tissue from aborted</a:t>
            </a:r>
            <a:br>
              <a:rPr lang="en-US" dirty="0"/>
            </a:br>
            <a:r>
              <a:rPr lang="en-US" dirty="0"/>
              <a:t>embryos and fetuses. Stem</a:t>
            </a:r>
            <a:br>
              <a:rPr lang="en-US" dirty="0"/>
            </a:br>
            <a:r>
              <a:rPr lang="en-US" dirty="0"/>
              <a:t>cell treatments using this</a:t>
            </a:r>
            <a:br>
              <a:rPr lang="en-US" dirty="0"/>
            </a:br>
            <a:r>
              <a:rPr lang="en-US" dirty="0"/>
              <a:t>type of tissue is wrong. A</a:t>
            </a:r>
            <a:br>
              <a:rPr lang="en-US" dirty="0"/>
            </a:br>
            <a:r>
              <a:rPr lang="en-US" dirty="0"/>
              <a:t>good intention cannot justify</a:t>
            </a:r>
            <a:br>
              <a:rPr lang="en-US" dirty="0"/>
            </a:br>
            <a:r>
              <a:rPr lang="en-US" dirty="0"/>
              <a:t>an evil act.</a:t>
            </a:r>
          </a:p>
          <a:p>
            <a:pPr>
              <a:lnSpc>
                <a:spcPct val="114000"/>
              </a:lnSpc>
            </a:pPr>
            <a:endParaRPr lang="en-US" dirty="0"/>
          </a:p>
          <a:p>
            <a:pPr marL="0" indent="0">
              <a:lnSpc>
                <a:spcPct val="114000"/>
              </a:lnSpc>
              <a:buNone/>
            </a:pPr>
            <a:endParaRPr lang="en-US" dirty="0"/>
          </a:p>
        </p:txBody>
      </p:sp>
      <p:pic>
        <p:nvPicPr>
          <p:cNvPr id="7" name="Picture 6" descr="A picture containing person, holding, water, person&#10;&#10;Description automatically generated">
            <a:extLst>
              <a:ext uri="{FF2B5EF4-FFF2-40B4-BE49-F238E27FC236}">
                <a16:creationId xmlns:a16="http://schemas.microsoft.com/office/drawing/2014/main" id="{ABDB283A-0F9E-154E-8FDE-5C98B057F7BF}"/>
              </a:ext>
            </a:extLst>
          </p:cNvPr>
          <p:cNvPicPr>
            <a:picLocks noChangeAspect="1"/>
          </p:cNvPicPr>
          <p:nvPr/>
        </p:nvPicPr>
        <p:blipFill rotWithShape="1">
          <a:blip r:embed="rId3">
            <a:extLst>
              <a:ext uri="{28A0092B-C50C-407E-A947-70E740481C1C}">
                <a14:useLocalDpi xmlns:a14="http://schemas.microsoft.com/office/drawing/2010/main" val="0"/>
              </a:ext>
            </a:extLst>
          </a:blip>
          <a:srcRect l="5647" r="13552"/>
          <a:stretch/>
        </p:blipFill>
        <p:spPr>
          <a:xfrm>
            <a:off x="5024620" y="2362200"/>
            <a:ext cx="4119380" cy="3398778"/>
          </a:xfrm>
          <a:prstGeom prst="rect">
            <a:avLst/>
          </a:prstGeom>
        </p:spPr>
      </p:pic>
    </p:spTree>
    <p:extLst>
      <p:ext uri="{BB962C8B-B14F-4D97-AF65-F5344CB8AC3E}">
        <p14:creationId xmlns:p14="http://schemas.microsoft.com/office/powerpoint/2010/main" val="436537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685800"/>
          </a:xfrm>
        </p:spPr>
        <p:txBody>
          <a:bodyPr/>
          <a:lstStyle/>
          <a:p>
            <a:pPr algn="ctr"/>
            <a:r>
              <a:rPr lang="en-US" dirty="0"/>
              <a:t>End-of-Life Issues: Euthanasia</a:t>
            </a:r>
          </a:p>
        </p:txBody>
      </p:sp>
      <p:sp>
        <p:nvSpPr>
          <p:cNvPr id="3" name="Content Placeholder 2"/>
          <p:cNvSpPr>
            <a:spLocks noGrp="1"/>
          </p:cNvSpPr>
          <p:nvPr>
            <p:ph idx="1"/>
          </p:nvPr>
        </p:nvSpPr>
        <p:spPr>
          <a:xfrm>
            <a:off x="4343400" y="1752600"/>
            <a:ext cx="4495799" cy="4419600"/>
          </a:xfrm>
        </p:spPr>
        <p:txBody>
          <a:bodyPr>
            <a:normAutofit fontScale="92500" lnSpcReduction="10000"/>
          </a:bodyPr>
          <a:lstStyle/>
          <a:p>
            <a:pPr marL="230188" indent="-230188">
              <a:lnSpc>
                <a:spcPct val="114000"/>
              </a:lnSpc>
            </a:pPr>
            <a:r>
              <a:rPr lang="en-US" dirty="0"/>
              <a:t>Euthanasia is a direct action, or a deliberate lack of action, that causes the death of a person who is disabled, sick, or dying. </a:t>
            </a:r>
          </a:p>
          <a:p>
            <a:pPr marL="230188" indent="-230188">
              <a:lnSpc>
                <a:spcPct val="114000"/>
              </a:lnSpc>
            </a:pPr>
            <a:r>
              <a:rPr lang="en-US" dirty="0"/>
              <a:t>Euthanasia can sound compassionate, but it is a</a:t>
            </a:r>
            <a:br>
              <a:rPr lang="en-US" dirty="0"/>
            </a:br>
            <a:r>
              <a:rPr lang="en-US" dirty="0"/>
              <a:t>grave sin. God alone must determine the time of our death.</a:t>
            </a:r>
          </a:p>
          <a:p>
            <a:pPr marL="230188" indent="-230188">
              <a:lnSpc>
                <a:spcPct val="114000"/>
              </a:lnSpc>
            </a:pPr>
            <a:r>
              <a:rPr lang="en-US" dirty="0"/>
              <a:t>This does not mean we must prolong the life of a person near death through extraordinary means.</a:t>
            </a:r>
          </a:p>
        </p:txBody>
      </p:sp>
      <p:pic>
        <p:nvPicPr>
          <p:cNvPr id="5" name="Picture 4" descr="A picture containing person, holding, person, hand&#10;&#10;Description automatically generated">
            <a:extLst>
              <a:ext uri="{FF2B5EF4-FFF2-40B4-BE49-F238E27FC236}">
                <a16:creationId xmlns:a16="http://schemas.microsoft.com/office/drawing/2014/main" id="{66C8DC7C-6FE2-174F-AC14-C81CF9C4CB8A}"/>
              </a:ext>
            </a:extLst>
          </p:cNvPr>
          <p:cNvPicPr>
            <a:picLocks noChangeAspect="1"/>
          </p:cNvPicPr>
          <p:nvPr/>
        </p:nvPicPr>
        <p:blipFill rotWithShape="1">
          <a:blip r:embed="rId3">
            <a:extLst>
              <a:ext uri="{28A0092B-C50C-407E-A947-70E740481C1C}">
                <a14:useLocalDpi xmlns:a14="http://schemas.microsoft.com/office/drawing/2010/main" val="0"/>
              </a:ext>
            </a:extLst>
          </a:blip>
          <a:srcRect l="9830" r="12681"/>
          <a:stretch/>
        </p:blipFill>
        <p:spPr>
          <a:xfrm>
            <a:off x="0" y="1752600"/>
            <a:ext cx="4133340" cy="37338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14400"/>
            <a:ext cx="8229600" cy="685800"/>
          </a:xfrm>
        </p:spPr>
        <p:txBody>
          <a:bodyPr>
            <a:normAutofit/>
          </a:bodyPr>
          <a:lstStyle/>
          <a:p>
            <a:r>
              <a:rPr lang="en-US" dirty="0"/>
              <a:t>End-of-Life Issues: Suicide</a:t>
            </a:r>
          </a:p>
        </p:txBody>
      </p:sp>
      <p:sp>
        <p:nvSpPr>
          <p:cNvPr id="3" name="Content Placeholder 2"/>
          <p:cNvSpPr>
            <a:spLocks noGrp="1"/>
          </p:cNvSpPr>
          <p:nvPr>
            <p:ph idx="1"/>
          </p:nvPr>
        </p:nvSpPr>
        <p:spPr>
          <a:xfrm>
            <a:off x="1008927" y="1752600"/>
            <a:ext cx="5105400" cy="4648200"/>
          </a:xfrm>
        </p:spPr>
        <p:txBody>
          <a:bodyPr>
            <a:normAutofit/>
          </a:bodyPr>
          <a:lstStyle/>
          <a:p>
            <a:pPr marL="230188" indent="-230188">
              <a:lnSpc>
                <a:spcPct val="114000"/>
              </a:lnSpc>
            </a:pPr>
            <a:r>
              <a:rPr lang="en-US" dirty="0"/>
              <a:t>Committing suicide is taking over a decision that is God’s alone to make.</a:t>
            </a:r>
          </a:p>
          <a:p>
            <a:pPr marL="230188" indent="-230188">
              <a:lnSpc>
                <a:spcPct val="114000"/>
              </a:lnSpc>
            </a:pPr>
            <a:r>
              <a:rPr lang="en-US" dirty="0"/>
              <a:t>It causes devastation to the surviving family and friends.</a:t>
            </a:r>
          </a:p>
          <a:p>
            <a:pPr marL="230188" indent="-230188">
              <a:lnSpc>
                <a:spcPct val="114000"/>
              </a:lnSpc>
            </a:pPr>
            <a:r>
              <a:rPr lang="en-US" dirty="0"/>
              <a:t>Although suicide is always wrong, the Church recognizes that mental illness or suffering can affect a person’s decision.</a:t>
            </a:r>
          </a:p>
        </p:txBody>
      </p:sp>
      <p:pic>
        <p:nvPicPr>
          <p:cNvPr id="5" name="Picture 4" descr="A person lying down and looking at the camera&#10;&#10;Description automatically generated">
            <a:extLst>
              <a:ext uri="{FF2B5EF4-FFF2-40B4-BE49-F238E27FC236}">
                <a16:creationId xmlns:a16="http://schemas.microsoft.com/office/drawing/2014/main" id="{D710E3AA-FCB4-0C47-9CF9-634AFE6BA8A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8400" y="1686603"/>
            <a:ext cx="2915856" cy="437378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82061"/>
            <a:ext cx="8229600" cy="685800"/>
          </a:xfrm>
        </p:spPr>
        <p:txBody>
          <a:bodyPr>
            <a:normAutofit/>
          </a:bodyPr>
          <a:lstStyle/>
          <a:p>
            <a:r>
              <a:rPr lang="en-US" dirty="0"/>
              <a:t>End-of-Life Issues: Death Penalty</a:t>
            </a:r>
          </a:p>
        </p:txBody>
      </p:sp>
      <p:sp>
        <p:nvSpPr>
          <p:cNvPr id="3" name="Content Placeholder 2"/>
          <p:cNvSpPr>
            <a:spLocks noGrp="1"/>
          </p:cNvSpPr>
          <p:nvPr>
            <p:ph idx="1"/>
          </p:nvPr>
        </p:nvSpPr>
        <p:spPr>
          <a:xfrm>
            <a:off x="908756" y="1752600"/>
            <a:ext cx="7852315" cy="4572000"/>
          </a:xfrm>
        </p:spPr>
        <p:txBody>
          <a:bodyPr>
            <a:noAutofit/>
          </a:bodyPr>
          <a:lstStyle/>
          <a:p>
            <a:pPr marL="230188" indent="-230188">
              <a:lnSpc>
                <a:spcPct val="114000"/>
              </a:lnSpc>
            </a:pPr>
            <a:r>
              <a:rPr lang="en-US" dirty="0"/>
              <a:t>The Church has declared that the death penalty “is inadmissible because it is an attack  . . . on the dignity of the person” (</a:t>
            </a:r>
            <a:r>
              <a:rPr lang="en-US" i="1" dirty="0"/>
              <a:t>Catechism,</a:t>
            </a:r>
            <a:r>
              <a:rPr lang="en-US" dirty="0"/>
              <a:t> number 2267).</a:t>
            </a:r>
          </a:p>
          <a:p>
            <a:pPr marL="230188" indent="-230188">
              <a:lnSpc>
                <a:spcPct val="114000"/>
              </a:lnSpc>
            </a:pPr>
            <a:r>
              <a:rPr lang="en-US" dirty="0"/>
              <a:t>Modern society can</a:t>
            </a:r>
            <a:br>
              <a:rPr lang="en-US" dirty="0"/>
            </a:br>
            <a:r>
              <a:rPr lang="en-US" dirty="0"/>
              <a:t>keep violent criminals</a:t>
            </a:r>
            <a:br>
              <a:rPr lang="en-US" dirty="0"/>
            </a:br>
            <a:r>
              <a:rPr lang="en-US" dirty="0"/>
              <a:t>locked away from</a:t>
            </a:r>
            <a:br>
              <a:rPr lang="en-US" dirty="0"/>
            </a:br>
            <a:r>
              <a:rPr lang="en-US" dirty="0"/>
              <a:t>society for life if</a:t>
            </a:r>
            <a:br>
              <a:rPr lang="en-US" dirty="0"/>
            </a:br>
            <a:r>
              <a:rPr lang="en-US" dirty="0"/>
              <a:t>necessary. </a:t>
            </a:r>
          </a:p>
        </p:txBody>
      </p:sp>
      <p:pic>
        <p:nvPicPr>
          <p:cNvPr id="5" name="Picture 4" descr="A person holding a sign&#10;&#10;Description automatically generated">
            <a:extLst>
              <a:ext uri="{FF2B5EF4-FFF2-40B4-BE49-F238E27FC236}">
                <a16:creationId xmlns:a16="http://schemas.microsoft.com/office/drawing/2014/main" id="{63E6869B-71F6-3D43-A2BA-26CAD06C22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3233677"/>
            <a:ext cx="4566356" cy="3006184"/>
          </a:xfrm>
          <a:prstGeom prst="rect">
            <a:avLst/>
          </a:prstGeom>
        </p:spPr>
      </p:pic>
    </p:spTree>
    <p:extLst>
      <p:ext uri="{BB962C8B-B14F-4D97-AF65-F5344CB8AC3E}">
        <p14:creationId xmlns:p14="http://schemas.microsoft.com/office/powerpoint/2010/main" val="3361222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73518DDC-385D-8A48-B72D-32852DB5EE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5" name="Title 1">
            <a:extLst>
              <a:ext uri="{FF2B5EF4-FFF2-40B4-BE49-F238E27FC236}">
                <a16:creationId xmlns:a16="http://schemas.microsoft.com/office/drawing/2014/main" id="{9B447008-0A71-FD46-B7B0-1AA7BA880103}"/>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a:t>
            </a:r>
          </a:p>
        </p:txBody>
      </p:sp>
      <p:sp>
        <p:nvSpPr>
          <p:cNvPr id="6" name="Content Placeholder 2">
            <a:extLst>
              <a:ext uri="{FF2B5EF4-FFF2-40B4-BE49-F238E27FC236}">
                <a16:creationId xmlns:a16="http://schemas.microsoft.com/office/drawing/2014/main" id="{B15BC81C-E615-544E-982F-F264BA0D7E6D}"/>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are your thoughts about death, especially how you would like your earthly life to end?</a:t>
            </a:r>
          </a:p>
        </p:txBody>
      </p:sp>
    </p:spTree>
    <p:extLst>
      <p:ext uri="{BB962C8B-B14F-4D97-AF65-F5344CB8AC3E}">
        <p14:creationId xmlns:p14="http://schemas.microsoft.com/office/powerpoint/2010/main" val="39237846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 arrow&#10;&#10;Description automatically generated">
            <a:extLst>
              <a:ext uri="{FF2B5EF4-FFF2-40B4-BE49-F238E27FC236}">
                <a16:creationId xmlns:a16="http://schemas.microsoft.com/office/drawing/2014/main" id="{08FBE328-0DEA-0744-8811-12294F27A6D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676400"/>
            <a:ext cx="3076937" cy="3909994"/>
          </a:xfrm>
          <a:prstGeom prst="rect">
            <a:avLst/>
          </a:prstGeom>
        </p:spPr>
      </p:pic>
      <p:sp>
        <p:nvSpPr>
          <p:cNvPr id="3" name="Content Placeholder 2"/>
          <p:cNvSpPr>
            <a:spLocks noGrp="1"/>
          </p:cNvSpPr>
          <p:nvPr>
            <p:ph sz="half" idx="2"/>
          </p:nvPr>
        </p:nvSpPr>
        <p:spPr>
          <a:xfrm>
            <a:off x="3733800" y="1676400"/>
            <a:ext cx="4868117" cy="4724400"/>
          </a:xfrm>
        </p:spPr>
        <p:txBody>
          <a:bodyPr>
            <a:normAutofit lnSpcReduction="10000"/>
          </a:bodyPr>
          <a:lstStyle/>
          <a:p>
            <a:pPr marL="230188" indent="-230188">
              <a:lnSpc>
                <a:spcPct val="114000"/>
              </a:lnSpc>
            </a:pPr>
            <a:r>
              <a:rPr lang="en-US" dirty="0"/>
              <a:t>The Old Testament contains many stories of war but also glimpses of God as a God of nonviolent love.</a:t>
            </a:r>
          </a:p>
          <a:p>
            <a:pPr marL="230188" indent="-230188">
              <a:lnSpc>
                <a:spcPct val="114000"/>
              </a:lnSpc>
            </a:pPr>
            <a:r>
              <a:rPr lang="en-US" dirty="0"/>
              <a:t>Jesus affirms this call in the Beatitudes: “Blessed are the peacemakers” (Matthew 5:9).</a:t>
            </a:r>
          </a:p>
          <a:p>
            <a:pPr marL="230188" indent="-230188">
              <a:lnSpc>
                <a:spcPct val="114000"/>
              </a:lnSpc>
            </a:pPr>
            <a:r>
              <a:rPr lang="en-US" dirty="0"/>
              <a:t>Jesus sets an example of accepting humiliation and suffering rather than resorting</a:t>
            </a:r>
            <a:br>
              <a:rPr lang="en-US" dirty="0"/>
            </a:br>
            <a:r>
              <a:rPr lang="en-US" dirty="0"/>
              <a:t>to violence.</a:t>
            </a:r>
          </a:p>
        </p:txBody>
      </p:sp>
      <p:sp>
        <p:nvSpPr>
          <p:cNvPr id="2" name="Title 1"/>
          <p:cNvSpPr>
            <a:spLocks noGrp="1"/>
          </p:cNvSpPr>
          <p:nvPr>
            <p:ph type="body" sz="quarter" idx="12"/>
          </p:nvPr>
        </p:nvSpPr>
        <p:spPr>
          <a:xfrm>
            <a:off x="914400" y="937550"/>
            <a:ext cx="7315200" cy="609600"/>
          </a:xfrm>
        </p:spPr>
        <p:txBody>
          <a:bodyPr>
            <a:normAutofit/>
          </a:bodyPr>
          <a:lstStyle/>
          <a:p>
            <a:pPr algn="ctr">
              <a:lnSpc>
                <a:spcPct val="90000"/>
              </a:lnSpc>
            </a:pPr>
            <a:r>
              <a:rPr lang="en-US" dirty="0"/>
              <a:t>Called to Be Peacemakers</a:t>
            </a:r>
          </a:p>
        </p:txBody>
      </p:sp>
    </p:spTree>
    <p:extLst>
      <p:ext uri="{BB962C8B-B14F-4D97-AF65-F5344CB8AC3E}">
        <p14:creationId xmlns:p14="http://schemas.microsoft.com/office/powerpoint/2010/main" val="14173678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A9916A-3478-46A1-8108-4D72D3D41810}"/>
              </a:ext>
            </a:extLst>
          </p:cNvPr>
          <p:cNvSpPr>
            <a:spLocks noGrp="1"/>
          </p:cNvSpPr>
          <p:nvPr>
            <p:ph sz="half" idx="1"/>
          </p:nvPr>
        </p:nvSpPr>
        <p:spPr>
          <a:xfrm>
            <a:off x="838200" y="1905000"/>
            <a:ext cx="4419600" cy="4297363"/>
          </a:xfrm>
        </p:spPr>
        <p:txBody>
          <a:bodyPr>
            <a:normAutofit fontScale="92500"/>
          </a:bodyPr>
          <a:lstStyle/>
          <a:p>
            <a:pPr marL="230188" indent="-230188">
              <a:lnSpc>
                <a:spcPct val="114000"/>
              </a:lnSpc>
            </a:pPr>
            <a:r>
              <a:rPr lang="en-US" dirty="0"/>
              <a:t>We have a legitimate right</a:t>
            </a:r>
            <a:br>
              <a:rPr lang="en-US" dirty="0"/>
            </a:br>
            <a:r>
              <a:rPr lang="en-US" dirty="0"/>
              <a:t>to defend ourselves and others when threatened by a violent attack. Our love for the aggressor is balanced by our love for ourselves.</a:t>
            </a:r>
          </a:p>
          <a:p>
            <a:pPr marL="230188" indent="-230188">
              <a:lnSpc>
                <a:spcPct val="114000"/>
              </a:lnSpc>
            </a:pPr>
            <a:r>
              <a:rPr lang="en-US" dirty="0"/>
              <a:t>Harming an aggressor must be a last resort, and our intention must be to protect ourselves, not to hurt or kill the aggressor.</a:t>
            </a:r>
          </a:p>
        </p:txBody>
      </p:sp>
      <p:sp>
        <p:nvSpPr>
          <p:cNvPr id="6" name="Text Placeholder 5">
            <a:extLst>
              <a:ext uri="{FF2B5EF4-FFF2-40B4-BE49-F238E27FC236}">
                <a16:creationId xmlns:a16="http://schemas.microsoft.com/office/drawing/2014/main" id="{EC5CACE1-4D7F-4376-A790-927850E9F579}"/>
              </a:ext>
            </a:extLst>
          </p:cNvPr>
          <p:cNvSpPr>
            <a:spLocks noGrp="1"/>
          </p:cNvSpPr>
          <p:nvPr>
            <p:ph type="body" sz="quarter" idx="12"/>
          </p:nvPr>
        </p:nvSpPr>
        <p:spPr>
          <a:xfrm>
            <a:off x="914400" y="1143000"/>
            <a:ext cx="7315200" cy="609600"/>
          </a:xfrm>
        </p:spPr>
        <p:txBody>
          <a:bodyPr/>
          <a:lstStyle/>
          <a:p>
            <a:r>
              <a:rPr lang="en-US" dirty="0"/>
              <a:t>Legitimate Self-Defense</a:t>
            </a:r>
          </a:p>
        </p:txBody>
      </p:sp>
      <p:pic>
        <p:nvPicPr>
          <p:cNvPr id="4" name="Picture 3" descr="A group of people standing in front of a building&#10;&#10;Description automatically generated">
            <a:extLst>
              <a:ext uri="{FF2B5EF4-FFF2-40B4-BE49-F238E27FC236}">
                <a16:creationId xmlns:a16="http://schemas.microsoft.com/office/drawing/2014/main" id="{CA984951-D2B9-1E4A-9AB2-F9B1D2807C2E}"/>
              </a:ext>
            </a:extLst>
          </p:cNvPr>
          <p:cNvPicPr>
            <a:picLocks noChangeAspect="1"/>
          </p:cNvPicPr>
          <p:nvPr/>
        </p:nvPicPr>
        <p:blipFill rotWithShape="1">
          <a:blip r:embed="rId3">
            <a:extLst>
              <a:ext uri="{28A0092B-C50C-407E-A947-70E740481C1C}">
                <a14:useLocalDpi xmlns:a14="http://schemas.microsoft.com/office/drawing/2010/main" val="0"/>
              </a:ext>
            </a:extLst>
          </a:blip>
          <a:srcRect l="22499" r="15001"/>
          <a:stretch/>
        </p:blipFill>
        <p:spPr>
          <a:xfrm>
            <a:off x="5410200" y="2057400"/>
            <a:ext cx="3733800" cy="3352800"/>
          </a:xfrm>
          <a:prstGeom prst="rect">
            <a:avLst/>
          </a:prstGeom>
        </p:spPr>
      </p:pic>
    </p:spTree>
    <p:extLst>
      <p:ext uri="{BB962C8B-B14F-4D97-AF65-F5344CB8AC3E}">
        <p14:creationId xmlns:p14="http://schemas.microsoft.com/office/powerpoint/2010/main" val="3993975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A9916A-3478-46A1-8108-4D72D3D41810}"/>
              </a:ext>
            </a:extLst>
          </p:cNvPr>
          <p:cNvSpPr>
            <a:spLocks noGrp="1"/>
          </p:cNvSpPr>
          <p:nvPr>
            <p:ph sz="half" idx="1"/>
          </p:nvPr>
        </p:nvSpPr>
        <p:spPr>
          <a:xfrm>
            <a:off x="4495800" y="1676400"/>
            <a:ext cx="4267200" cy="4297363"/>
          </a:xfrm>
        </p:spPr>
        <p:txBody>
          <a:bodyPr>
            <a:normAutofit fontScale="92500" lnSpcReduction="20000"/>
          </a:bodyPr>
          <a:lstStyle/>
          <a:p>
            <a:pPr marL="230188" indent="-230188">
              <a:lnSpc>
                <a:spcPct val="124000"/>
              </a:lnSpc>
            </a:pPr>
            <a:r>
              <a:rPr lang="en-US" dirty="0"/>
              <a:t>War is one of the most serious offenses against the Fifth Commandment.</a:t>
            </a:r>
          </a:p>
          <a:p>
            <a:pPr marL="230188" indent="-230188">
              <a:lnSpc>
                <a:spcPct val="124000"/>
              </a:lnSpc>
            </a:pPr>
            <a:r>
              <a:rPr lang="en-US" dirty="0"/>
              <a:t>Nations must do everything possible to avoid war.</a:t>
            </a:r>
          </a:p>
          <a:p>
            <a:pPr marL="230188" indent="-230188">
              <a:lnSpc>
                <a:spcPct val="124000"/>
              </a:lnSpc>
            </a:pPr>
            <a:r>
              <a:rPr lang="en-US" dirty="0"/>
              <a:t>The principle of legitimate self-defense also applies to war.</a:t>
            </a:r>
          </a:p>
          <a:p>
            <a:pPr marL="230188" indent="-230188">
              <a:lnSpc>
                <a:spcPct val="124000"/>
              </a:lnSpc>
            </a:pPr>
            <a:r>
              <a:rPr lang="en-US" dirty="0"/>
              <a:t>War must always be a last resort and is only permissible when strict criteria have been met.</a:t>
            </a:r>
          </a:p>
        </p:txBody>
      </p:sp>
      <p:sp>
        <p:nvSpPr>
          <p:cNvPr id="6" name="Text Placeholder 5">
            <a:extLst>
              <a:ext uri="{FF2B5EF4-FFF2-40B4-BE49-F238E27FC236}">
                <a16:creationId xmlns:a16="http://schemas.microsoft.com/office/drawing/2014/main" id="{EC5CACE1-4D7F-4376-A790-927850E9F579}"/>
              </a:ext>
            </a:extLst>
          </p:cNvPr>
          <p:cNvSpPr>
            <a:spLocks noGrp="1"/>
          </p:cNvSpPr>
          <p:nvPr>
            <p:ph type="body" sz="quarter" idx="12"/>
          </p:nvPr>
        </p:nvSpPr>
        <p:spPr>
          <a:xfrm>
            <a:off x="914400" y="914400"/>
            <a:ext cx="7315200" cy="609600"/>
          </a:xfrm>
        </p:spPr>
        <p:txBody>
          <a:bodyPr/>
          <a:lstStyle/>
          <a:p>
            <a:pPr algn="ctr"/>
            <a:r>
              <a:rPr lang="en-US" dirty="0"/>
              <a:t>War</a:t>
            </a:r>
          </a:p>
        </p:txBody>
      </p:sp>
      <p:pic>
        <p:nvPicPr>
          <p:cNvPr id="4" name="Picture 3" descr="A group of clouds in the sky&#10;&#10;Description automatically generated">
            <a:extLst>
              <a:ext uri="{FF2B5EF4-FFF2-40B4-BE49-F238E27FC236}">
                <a16:creationId xmlns:a16="http://schemas.microsoft.com/office/drawing/2014/main" id="{42BDF9F2-EE33-7B45-955D-05C47AA8705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32" r="6250"/>
          <a:stretch/>
        </p:blipFill>
        <p:spPr>
          <a:xfrm>
            <a:off x="0" y="1676400"/>
            <a:ext cx="4242335" cy="3276600"/>
          </a:xfrm>
          <a:prstGeom prst="rect">
            <a:avLst/>
          </a:prstGeom>
        </p:spPr>
      </p:pic>
    </p:spTree>
    <p:extLst>
      <p:ext uri="{BB962C8B-B14F-4D97-AF65-F5344CB8AC3E}">
        <p14:creationId xmlns:p14="http://schemas.microsoft.com/office/powerpoint/2010/main" val="11886942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able&#10;&#10;Description automatically generated">
            <a:extLst>
              <a:ext uri="{FF2B5EF4-FFF2-40B4-BE49-F238E27FC236}">
                <a16:creationId xmlns:a16="http://schemas.microsoft.com/office/drawing/2014/main" id="{34910D08-76F4-A24F-8A2C-2C595FA0592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0200" y="990600"/>
            <a:ext cx="6524978" cy="5181600"/>
          </a:xfrm>
          <a:prstGeom prst="rect">
            <a:avLst/>
          </a:prstGeom>
        </p:spPr>
      </p:pic>
    </p:spTree>
    <p:extLst>
      <p:ext uri="{BB962C8B-B14F-4D97-AF65-F5344CB8AC3E}">
        <p14:creationId xmlns:p14="http://schemas.microsoft.com/office/powerpoint/2010/main" val="7765788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icon&#10;&#10;Description automatically generated">
            <a:extLst>
              <a:ext uri="{FF2B5EF4-FFF2-40B4-BE49-F238E27FC236}">
                <a16:creationId xmlns:a16="http://schemas.microsoft.com/office/drawing/2014/main" id="{95E6D537-9F92-0A4D-9C10-48D937A1F2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00" y="1259448"/>
            <a:ext cx="3429000" cy="4087091"/>
          </a:xfrm>
          <a:prstGeom prst="rect">
            <a:avLst/>
          </a:prstGeom>
        </p:spPr>
      </p:pic>
      <p:sp>
        <p:nvSpPr>
          <p:cNvPr id="2" name="Content Placeholder 1">
            <a:extLst>
              <a:ext uri="{FF2B5EF4-FFF2-40B4-BE49-F238E27FC236}">
                <a16:creationId xmlns:a16="http://schemas.microsoft.com/office/drawing/2014/main" id="{0FA9916A-3478-46A1-8108-4D72D3D41810}"/>
              </a:ext>
            </a:extLst>
          </p:cNvPr>
          <p:cNvSpPr>
            <a:spLocks noGrp="1"/>
          </p:cNvSpPr>
          <p:nvPr>
            <p:ph sz="half" idx="1"/>
          </p:nvPr>
        </p:nvSpPr>
        <p:spPr>
          <a:xfrm>
            <a:off x="4343400" y="1828800"/>
            <a:ext cx="4267200" cy="4572000"/>
          </a:xfrm>
        </p:spPr>
        <p:txBody>
          <a:bodyPr>
            <a:normAutofit fontScale="92500" lnSpcReduction="10000"/>
          </a:bodyPr>
          <a:lstStyle/>
          <a:p>
            <a:pPr marL="230188" indent="-230188">
              <a:lnSpc>
                <a:spcPct val="124000"/>
              </a:lnSpc>
            </a:pPr>
            <a:r>
              <a:rPr lang="en-US" dirty="0"/>
              <a:t>Some people take Christ’s command to love their enemies so seriously that</a:t>
            </a:r>
            <a:br>
              <a:rPr lang="en-US" dirty="0"/>
            </a:br>
            <a:r>
              <a:rPr lang="en-US" dirty="0"/>
              <a:t>they cannot in good conscience fight in any war.</a:t>
            </a:r>
          </a:p>
          <a:p>
            <a:pPr marL="230188" indent="-230188">
              <a:lnSpc>
                <a:spcPct val="124000"/>
              </a:lnSpc>
            </a:pPr>
            <a:r>
              <a:rPr lang="en-US" dirty="0"/>
              <a:t>The Church calls all governments to recognize these conscientious objectors and provide alternative</a:t>
            </a:r>
            <a:br>
              <a:rPr lang="en-US" dirty="0"/>
            </a:br>
            <a:r>
              <a:rPr lang="en-US" dirty="0"/>
              <a:t>ways for them to serve</a:t>
            </a:r>
            <a:br>
              <a:rPr lang="en-US" dirty="0"/>
            </a:br>
            <a:r>
              <a:rPr lang="en-US" dirty="0"/>
              <a:t>their countries.</a:t>
            </a:r>
          </a:p>
        </p:txBody>
      </p:sp>
      <p:sp>
        <p:nvSpPr>
          <p:cNvPr id="6" name="Text Placeholder 5">
            <a:extLst>
              <a:ext uri="{FF2B5EF4-FFF2-40B4-BE49-F238E27FC236}">
                <a16:creationId xmlns:a16="http://schemas.microsoft.com/office/drawing/2014/main" id="{EC5CACE1-4D7F-4376-A790-927850E9F579}"/>
              </a:ext>
            </a:extLst>
          </p:cNvPr>
          <p:cNvSpPr>
            <a:spLocks noGrp="1"/>
          </p:cNvSpPr>
          <p:nvPr>
            <p:ph type="body" sz="quarter" idx="12"/>
          </p:nvPr>
        </p:nvSpPr>
        <p:spPr>
          <a:xfrm>
            <a:off x="914400" y="913436"/>
            <a:ext cx="7315200" cy="609600"/>
          </a:xfrm>
        </p:spPr>
        <p:txBody>
          <a:bodyPr/>
          <a:lstStyle/>
          <a:p>
            <a:pPr algn="ctr"/>
            <a:r>
              <a:rPr lang="en-US" dirty="0"/>
              <a:t>Conscientious Objection</a:t>
            </a:r>
          </a:p>
        </p:txBody>
      </p:sp>
    </p:spTree>
    <p:extLst>
      <p:ext uri="{BB962C8B-B14F-4D97-AF65-F5344CB8AC3E}">
        <p14:creationId xmlns:p14="http://schemas.microsoft.com/office/powerpoint/2010/main" val="3094234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219200"/>
            <a:ext cx="8229600" cy="914400"/>
          </a:xfrm>
        </p:spPr>
        <p:txBody>
          <a:bodyPr anchor="ctr">
            <a:normAutofit/>
          </a:bodyPr>
          <a:lstStyle/>
          <a:p>
            <a:pPr algn="ctr"/>
            <a:r>
              <a:rPr lang="en-US" sz="3200" dirty="0"/>
              <a:t>How can I show my respect for life?</a:t>
            </a:r>
          </a:p>
        </p:txBody>
      </p:sp>
      <p:pic>
        <p:nvPicPr>
          <p:cNvPr id="3" name="Picture 2" descr="A person standing in front of a brick wall&#10;&#10;Description automatically generated">
            <a:extLst>
              <a:ext uri="{FF2B5EF4-FFF2-40B4-BE49-F238E27FC236}">
                <a16:creationId xmlns:a16="http://schemas.microsoft.com/office/drawing/2014/main" id="{C410A295-AFFD-F94A-9BC2-AD1B8125A382}"/>
              </a:ext>
            </a:extLst>
          </p:cNvPr>
          <p:cNvPicPr>
            <a:picLocks noChangeAspect="1"/>
          </p:cNvPicPr>
          <p:nvPr/>
        </p:nvPicPr>
        <p:blipFill rotWithShape="1">
          <a:blip r:embed="rId3">
            <a:extLst>
              <a:ext uri="{28A0092B-C50C-407E-A947-70E740481C1C}">
                <a14:useLocalDpi xmlns:a14="http://schemas.microsoft.com/office/drawing/2010/main" val="0"/>
              </a:ext>
            </a:extLst>
          </a:blip>
          <a:srcRect r="3" b="9417"/>
          <a:stretch/>
        </p:blipFill>
        <p:spPr>
          <a:xfrm>
            <a:off x="1371600" y="2209800"/>
            <a:ext cx="6477000" cy="3916363"/>
          </a:xfrm>
          <a:prstGeom prst="rect">
            <a:avLst/>
          </a:prstGeom>
          <a:noFill/>
        </p:spPr>
      </p:pic>
      <p:sp>
        <p:nvSpPr>
          <p:cNvPr id="6" name="Title 4">
            <a:extLst>
              <a:ext uri="{FF2B5EF4-FFF2-40B4-BE49-F238E27FC236}">
                <a16:creationId xmlns:a16="http://schemas.microsoft.com/office/drawing/2014/main" id="{C04197EC-1271-E848-8C6E-61E1ED81AFB5}"/>
              </a:ext>
            </a:extLst>
          </p:cNvPr>
          <p:cNvSpPr txBox="1">
            <a:spLocks/>
          </p:cNvSpPr>
          <p:nvPr/>
        </p:nvSpPr>
        <p:spPr>
          <a:xfrm>
            <a:off x="723900" y="838200"/>
            <a:ext cx="77724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2400" dirty="0"/>
              <a:t>Chapter Focus Question: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4FBF72A-B8A9-D54F-9D27-6CF8D7FFC75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5" name="Title 1">
            <a:extLst>
              <a:ext uri="{FF2B5EF4-FFF2-40B4-BE49-F238E27FC236}">
                <a16:creationId xmlns:a16="http://schemas.microsoft.com/office/drawing/2014/main" id="{7EF05EBE-67D3-7548-962E-4A570ED2243F}"/>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a:t>
            </a:r>
          </a:p>
        </p:txBody>
      </p:sp>
      <p:sp>
        <p:nvSpPr>
          <p:cNvPr id="6" name="Content Placeholder 2">
            <a:extLst>
              <a:ext uri="{FF2B5EF4-FFF2-40B4-BE49-F238E27FC236}">
                <a16:creationId xmlns:a16="http://schemas.microsoft.com/office/drawing/2014/main" id="{AEE22296-4435-7844-8933-7CBB69A24BDE}"/>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Why is a just society important for preventing wars and other acts of violence? </a:t>
            </a:r>
          </a:p>
        </p:txBody>
      </p:sp>
    </p:spTree>
    <p:extLst>
      <p:ext uri="{BB962C8B-B14F-4D97-AF65-F5344CB8AC3E}">
        <p14:creationId xmlns:p14="http://schemas.microsoft.com/office/powerpoint/2010/main" val="16584340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3467102" y="1591150"/>
            <a:ext cx="5067297" cy="4659959"/>
          </a:xfrm>
        </p:spPr>
        <p:txBody>
          <a:bodyPr>
            <a:normAutofit/>
          </a:bodyPr>
          <a:lstStyle/>
          <a:p>
            <a:pPr marL="0" indent="0">
              <a:lnSpc>
                <a:spcPct val="114000"/>
              </a:lnSpc>
              <a:buNone/>
            </a:pPr>
            <a:r>
              <a:rPr lang="en-US" dirty="0"/>
              <a:t>The Fifth Commandment is also</a:t>
            </a:r>
            <a:br>
              <a:rPr lang="en-US" dirty="0"/>
            </a:br>
            <a:r>
              <a:rPr lang="en-US" dirty="0"/>
              <a:t>a call to love and take care of ourselves.</a:t>
            </a:r>
          </a:p>
          <a:p>
            <a:pPr marL="230188" indent="-230188">
              <a:lnSpc>
                <a:spcPct val="114000"/>
              </a:lnSpc>
            </a:pPr>
            <a:r>
              <a:rPr lang="en-US" dirty="0"/>
              <a:t>Our culture is filled with challenges to healthy living.</a:t>
            </a:r>
          </a:p>
          <a:p>
            <a:pPr marL="230188" indent="-230188">
              <a:lnSpc>
                <a:spcPct val="114000"/>
              </a:lnSpc>
            </a:pPr>
            <a:r>
              <a:rPr lang="en-US" dirty="0"/>
              <a:t>A healthy diet, regular exercise, getting enough sleep, avoiding alcohol and drugs—these are important ways to care for the body and mind God has given us. </a:t>
            </a:r>
          </a:p>
          <a:p>
            <a:pPr marL="0" indent="0">
              <a:buNone/>
            </a:pPr>
            <a:endParaRPr lang="en-US" dirty="0"/>
          </a:p>
          <a:p>
            <a:pPr marL="0" indent="0">
              <a:buNone/>
            </a:pPr>
            <a:endParaRPr lang="en-US" dirty="0"/>
          </a:p>
        </p:txBody>
      </p:sp>
      <p:sp>
        <p:nvSpPr>
          <p:cNvPr id="2" name="Title 1"/>
          <p:cNvSpPr>
            <a:spLocks noGrp="1"/>
          </p:cNvSpPr>
          <p:nvPr>
            <p:ph type="body" sz="quarter" idx="12"/>
          </p:nvPr>
        </p:nvSpPr>
        <p:spPr>
          <a:xfrm>
            <a:off x="609600" y="978841"/>
            <a:ext cx="7924800" cy="609600"/>
          </a:xfrm>
        </p:spPr>
        <p:txBody>
          <a:bodyPr>
            <a:normAutofit/>
          </a:bodyPr>
          <a:lstStyle/>
          <a:p>
            <a:pPr algn="ctr">
              <a:lnSpc>
                <a:spcPct val="90000"/>
              </a:lnSpc>
            </a:pPr>
            <a:r>
              <a:rPr lang="en-US" dirty="0"/>
              <a:t>The Fifth Commandment and Personal Health</a:t>
            </a:r>
          </a:p>
        </p:txBody>
      </p:sp>
      <p:pic>
        <p:nvPicPr>
          <p:cNvPr id="5" name="Picture 4" descr="A person holding a piece of cake sitting on top of a table&#10;&#10;Description automatically generated">
            <a:extLst>
              <a:ext uri="{FF2B5EF4-FFF2-40B4-BE49-F238E27FC236}">
                <a16:creationId xmlns:a16="http://schemas.microsoft.com/office/drawing/2014/main" id="{4877F4C5-4814-7347-807E-9832EECD1A7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588441"/>
            <a:ext cx="2743200" cy="3888419"/>
          </a:xfrm>
          <a:prstGeom prst="rect">
            <a:avLst/>
          </a:prstGeom>
        </p:spPr>
      </p:pic>
    </p:spTree>
    <p:extLst>
      <p:ext uri="{BB962C8B-B14F-4D97-AF65-F5344CB8AC3E}">
        <p14:creationId xmlns:p14="http://schemas.microsoft.com/office/powerpoint/2010/main" val="25253591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B9CBA5FA-78CE-554B-8A51-DB72F90D425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5" name="Title 1">
            <a:extLst>
              <a:ext uri="{FF2B5EF4-FFF2-40B4-BE49-F238E27FC236}">
                <a16:creationId xmlns:a16="http://schemas.microsoft.com/office/drawing/2014/main" id="{E524E9B0-0794-E242-AE8E-DD7C90BE7A99}"/>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a:t>
            </a:r>
          </a:p>
        </p:txBody>
      </p:sp>
      <p:sp>
        <p:nvSpPr>
          <p:cNvPr id="6" name="Content Placeholder 2">
            <a:extLst>
              <a:ext uri="{FF2B5EF4-FFF2-40B4-BE49-F238E27FC236}">
                <a16:creationId xmlns:a16="http://schemas.microsoft.com/office/drawing/2014/main" id="{42C5B08F-CCA7-AC4C-AAD9-C8400723E2E7}"/>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is the biggest challenge you face in living a healthy lifestyle?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01E6B-5DD2-44CE-878B-F32B890122F2}"/>
              </a:ext>
            </a:extLst>
          </p:cNvPr>
          <p:cNvSpPr>
            <a:spLocks noGrp="1"/>
          </p:cNvSpPr>
          <p:nvPr>
            <p:ph type="title"/>
          </p:nvPr>
        </p:nvSpPr>
        <p:spPr>
          <a:xfrm>
            <a:off x="1312235" y="1143000"/>
            <a:ext cx="5698165" cy="533400"/>
          </a:xfrm>
        </p:spPr>
        <p:txBody>
          <a:bodyPr>
            <a:normAutofit/>
          </a:bodyPr>
          <a:lstStyle/>
          <a:p>
            <a:r>
              <a:rPr lang="en-US" sz="1800" dirty="0"/>
              <a:t>Acknowledgments</a:t>
            </a:r>
          </a:p>
        </p:txBody>
      </p:sp>
      <p:sp>
        <p:nvSpPr>
          <p:cNvPr id="3" name="Content Placeholder 2">
            <a:extLst>
              <a:ext uri="{FF2B5EF4-FFF2-40B4-BE49-F238E27FC236}">
                <a16:creationId xmlns:a16="http://schemas.microsoft.com/office/drawing/2014/main" id="{C2FEF0A3-4080-4F79-A299-6436E8DAE4C0}"/>
              </a:ext>
            </a:extLst>
          </p:cNvPr>
          <p:cNvSpPr>
            <a:spLocks noGrp="1"/>
          </p:cNvSpPr>
          <p:nvPr>
            <p:ph idx="1"/>
          </p:nvPr>
        </p:nvSpPr>
        <p:spPr>
          <a:xfrm>
            <a:off x="1295400" y="1752600"/>
            <a:ext cx="6477000" cy="4373563"/>
          </a:xfrm>
        </p:spPr>
        <p:txBody>
          <a:bodyPr>
            <a:normAutofit/>
          </a:bodyPr>
          <a:lstStyle/>
          <a:p>
            <a:pPr marL="0" indent="0">
              <a:spcBef>
                <a:spcPts val="0"/>
              </a:spcBef>
              <a:buNone/>
            </a:pPr>
            <a:r>
              <a:rPr lang="en-US" sz="1400" dirty="0"/>
              <a:t>The quotation in this presentation labeled </a:t>
            </a:r>
            <a:r>
              <a:rPr lang="en-US" sz="1400" i="1" dirty="0"/>
              <a:t>Catechism</a:t>
            </a:r>
            <a:r>
              <a:rPr lang="en-US" sz="1400" dirty="0"/>
              <a:t> is from the English translation of the </a:t>
            </a:r>
            <a:r>
              <a:rPr lang="en-US" sz="1400" i="1" dirty="0"/>
              <a:t>Catechism of the Catholic Church</a:t>
            </a:r>
            <a:r>
              <a:rPr lang="en-US" sz="1400" dirty="0"/>
              <a:t> for use in the United States of America, second edition </a:t>
            </a:r>
            <a:r>
              <a:rPr lang="en-US" sz="1400" i="1" dirty="0"/>
              <a:t>(CCC),</a:t>
            </a:r>
            <a:r>
              <a:rPr lang="en-US" sz="1400" dirty="0"/>
              <a:t> number 2267. Copyright © 1994 by the United States Catholic Conference, Inc.—Libreria Editrice Vaticana (LEV). English translation of the </a:t>
            </a:r>
            <a:r>
              <a:rPr lang="en-US" sz="1400" i="1" dirty="0"/>
              <a:t>Catechism of the Catholic Church: Modifications from the Editio Typica</a:t>
            </a:r>
            <a:r>
              <a:rPr lang="en-US" sz="1400" dirty="0"/>
              <a:t> copyright © 1997 by the United States Catholic Conference, Inc.—LEV. </a:t>
            </a:r>
          </a:p>
          <a:p>
            <a:pPr marL="0" indent="0">
              <a:spcBef>
                <a:spcPts val="0"/>
              </a:spcBef>
              <a:buNone/>
            </a:pPr>
            <a:r>
              <a:rPr lang="en-US" sz="1400" dirty="0"/>
              <a:t>     The scriptural quotations in this presentation are taken from the </a:t>
            </a:r>
            <a:r>
              <a:rPr lang="en-US" sz="1400" i="1" dirty="0"/>
              <a:t>New American Bible, revised edition </a:t>
            </a:r>
            <a:r>
              <a:rPr lang="en-US" sz="1400" dirty="0"/>
              <a:t>© 2010, 1991, 1986, 1970 Confraternity of Christian Doctrine, Inc., Washington, DC. All Rights Reserved. No part of this work may be reproduced or transmitted in any form or by any means, electronic or mechanical, including photocopying, recording, or by any information storage and retrieval system, without permission in writing from the copyright owner. </a:t>
            </a:r>
          </a:p>
        </p:txBody>
      </p:sp>
    </p:spTree>
    <p:extLst>
      <p:ext uri="{BB962C8B-B14F-4D97-AF65-F5344CB8AC3E}">
        <p14:creationId xmlns:p14="http://schemas.microsoft.com/office/powerpoint/2010/main" val="2555357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02EA79BF-7EC4-944C-A0C8-73DEA97F5D6C}"/>
              </a:ext>
            </a:extLst>
          </p:cNvPr>
          <p:cNvGrpSpPr/>
          <p:nvPr/>
        </p:nvGrpSpPr>
        <p:grpSpPr>
          <a:xfrm>
            <a:off x="3812113" y="2895600"/>
            <a:ext cx="5311834" cy="3586958"/>
            <a:chOff x="3733800" y="2819400"/>
            <a:chExt cx="5311834" cy="3586958"/>
          </a:xfrm>
        </p:grpSpPr>
        <p:pic>
          <p:nvPicPr>
            <p:cNvPr id="5" name="Picture 4" descr="A picture containing indoor, building, snow, brick&#10;&#10;Description automatically generated">
              <a:extLst>
                <a:ext uri="{FF2B5EF4-FFF2-40B4-BE49-F238E27FC236}">
                  <a16:creationId xmlns:a16="http://schemas.microsoft.com/office/drawing/2014/main" id="{3D7B5CA5-9712-BF43-8AAE-7888C233F9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33800" y="2819400"/>
              <a:ext cx="5311834" cy="3586958"/>
            </a:xfrm>
            <a:prstGeom prst="rect">
              <a:avLst/>
            </a:prstGeom>
          </p:spPr>
        </p:pic>
        <p:sp>
          <p:nvSpPr>
            <p:cNvPr id="10" name="TextBox 9">
              <a:extLst>
                <a:ext uri="{FF2B5EF4-FFF2-40B4-BE49-F238E27FC236}">
                  <a16:creationId xmlns:a16="http://schemas.microsoft.com/office/drawing/2014/main" id="{1436E4E7-5147-AC44-9918-C36BA8FF77B7}"/>
                </a:ext>
              </a:extLst>
            </p:cNvPr>
            <p:cNvSpPr txBox="1"/>
            <p:nvPr/>
          </p:nvSpPr>
          <p:spPr bwMode="auto">
            <a:xfrm>
              <a:off x="4088262" y="3418344"/>
              <a:ext cx="2118374" cy="2677656"/>
            </a:xfrm>
            <a:prstGeom prst="rect">
              <a:avLst/>
            </a:prstGeom>
            <a:noFill/>
            <a:ln w="9525">
              <a:noFill/>
              <a:miter lim="800000"/>
              <a:headEnd/>
              <a:tailEnd/>
            </a:ln>
          </p:spPr>
          <p:txBody>
            <a:bodyPr wrap="square" rtlCol="0">
              <a:spAutoFit/>
            </a:bodyPr>
            <a:lstStyle/>
            <a:p>
              <a:r>
                <a:rPr lang="en-US" sz="1200" b="1" dirty="0">
                  <a:latin typeface="Arial Narrow" panose="020B0604020202020204" pitchFamily="34" charset="0"/>
                  <a:cs typeface="Arial Narrow" panose="020B0604020202020204" pitchFamily="34" charset="0"/>
                </a:rPr>
                <a:t>I am the Lord your God;</a:t>
              </a:r>
              <a:br>
                <a:rPr lang="en-US" sz="1200" b="1" dirty="0">
                  <a:latin typeface="Arial Narrow" panose="020B0604020202020204" pitchFamily="34" charset="0"/>
                  <a:cs typeface="Arial Narrow" panose="020B0604020202020204" pitchFamily="34" charset="0"/>
                </a:rPr>
              </a:br>
              <a:r>
                <a:rPr lang="en-US" sz="1200" b="1" dirty="0">
                  <a:latin typeface="Arial Narrow" panose="020B0604020202020204" pitchFamily="34" charset="0"/>
                  <a:cs typeface="Arial Narrow" panose="020B0604020202020204" pitchFamily="34" charset="0"/>
                </a:rPr>
                <a:t>you shall not have strange</a:t>
              </a:r>
              <a:br>
                <a:rPr lang="en-US" sz="1200" b="1" dirty="0">
                  <a:latin typeface="Arial Narrow" panose="020B0604020202020204" pitchFamily="34" charset="0"/>
                  <a:cs typeface="Arial Narrow" panose="020B0604020202020204" pitchFamily="34" charset="0"/>
                </a:rPr>
              </a:br>
              <a:r>
                <a:rPr lang="en-US" sz="1200" b="1" dirty="0">
                  <a:latin typeface="Arial Narrow" panose="020B0604020202020204" pitchFamily="34" charset="0"/>
                  <a:cs typeface="Arial Narrow" panose="020B0604020202020204" pitchFamily="34" charset="0"/>
                </a:rPr>
                <a:t>gods before me.</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take the name</a:t>
              </a:r>
              <a:br>
                <a:rPr lang="en-US" sz="1200" b="1" dirty="0">
                  <a:latin typeface="Arial Narrow" panose="020B0604020202020204" pitchFamily="34" charset="0"/>
                  <a:cs typeface="Arial Narrow" panose="020B0604020202020204" pitchFamily="34" charset="0"/>
                </a:rPr>
              </a:br>
              <a:r>
                <a:rPr lang="en-US" sz="1200" b="1" dirty="0">
                  <a:latin typeface="Arial Narrow" panose="020B0604020202020204" pitchFamily="34" charset="0"/>
                  <a:cs typeface="Arial Narrow" panose="020B0604020202020204" pitchFamily="34" charset="0"/>
                </a:rPr>
                <a:t>of the Lord, your God, in vain.</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Remember to keep holy the Lord’s Day.</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Honor your father and your mother.</a:t>
              </a:r>
            </a:p>
            <a:p>
              <a:endParaRPr lang="en-US" sz="1200" b="1" dirty="0">
                <a:latin typeface="Arial Narrow" panose="020B0604020202020204" pitchFamily="34" charset="0"/>
                <a:cs typeface="Arial Narrow" panose="020B0604020202020204" pitchFamily="34" charset="0"/>
              </a:endParaRPr>
            </a:p>
            <a:p>
              <a:r>
                <a:rPr lang="en-US" sz="1200" b="1" dirty="0">
                  <a:solidFill>
                    <a:schemeClr val="accent6">
                      <a:lumMod val="75000"/>
                    </a:schemeClr>
                  </a:solidFill>
                  <a:latin typeface="Arial Narrow" panose="020B0604020202020204" pitchFamily="34" charset="0"/>
                  <a:cs typeface="Arial Narrow" panose="020B0604020202020204" pitchFamily="34" charset="0"/>
                </a:rPr>
                <a:t>You shall not kill.</a:t>
              </a:r>
            </a:p>
          </p:txBody>
        </p:sp>
        <p:sp>
          <p:nvSpPr>
            <p:cNvPr id="11" name="TextBox 10">
              <a:extLst>
                <a:ext uri="{FF2B5EF4-FFF2-40B4-BE49-F238E27FC236}">
                  <a16:creationId xmlns:a16="http://schemas.microsoft.com/office/drawing/2014/main" id="{BAB7502E-5A65-3D47-AFC1-10CD6D4E684C}"/>
                </a:ext>
              </a:extLst>
            </p:cNvPr>
            <p:cNvSpPr txBox="1"/>
            <p:nvPr/>
          </p:nvSpPr>
          <p:spPr bwMode="auto">
            <a:xfrm rot="227378">
              <a:off x="6646859" y="3720194"/>
              <a:ext cx="2118374" cy="2308324"/>
            </a:xfrm>
            <a:prstGeom prst="rect">
              <a:avLst/>
            </a:prstGeom>
            <a:noFill/>
            <a:ln w="9525">
              <a:noFill/>
              <a:miter lim="800000"/>
              <a:headEnd/>
              <a:tailEnd/>
            </a:ln>
          </p:spPr>
          <p:txBody>
            <a:bodyPr wrap="square" rtlCol="0">
              <a:spAutoFit/>
            </a:bodyPr>
            <a:lstStyle/>
            <a:p>
              <a:r>
                <a:rPr lang="en-US" sz="1200" b="1" dirty="0">
                  <a:latin typeface="Arial Narrow" panose="020B0604020202020204" pitchFamily="34" charset="0"/>
                  <a:cs typeface="Arial Narrow" panose="020B0604020202020204" pitchFamily="34" charset="0"/>
                </a:rPr>
                <a:t>You shall not commit adultery.</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steal.</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bear false witness against your neighbor.</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covet your neighbor’s wife.</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covet your neighbor’s goods.</a:t>
              </a:r>
            </a:p>
          </p:txBody>
        </p:sp>
      </p:grpSp>
      <p:sp>
        <p:nvSpPr>
          <p:cNvPr id="2" name="Title 1">
            <a:extLst>
              <a:ext uri="{FF2B5EF4-FFF2-40B4-BE49-F238E27FC236}">
                <a16:creationId xmlns:a16="http://schemas.microsoft.com/office/drawing/2014/main" id="{F1A2D701-0F65-4FFC-95B7-9FB4FDEBBA0D}"/>
              </a:ext>
            </a:extLst>
          </p:cNvPr>
          <p:cNvSpPr>
            <a:spLocks noGrp="1"/>
          </p:cNvSpPr>
          <p:nvPr>
            <p:ph type="title"/>
          </p:nvPr>
        </p:nvSpPr>
        <p:spPr>
          <a:xfrm>
            <a:off x="304800" y="1104990"/>
            <a:ext cx="8229600" cy="533400"/>
          </a:xfrm>
        </p:spPr>
        <p:txBody>
          <a:bodyPr/>
          <a:lstStyle/>
          <a:p>
            <a:r>
              <a:rPr lang="en-US" dirty="0"/>
              <a:t>Thou Shall Not Kill</a:t>
            </a:r>
          </a:p>
        </p:txBody>
      </p:sp>
      <p:sp>
        <p:nvSpPr>
          <p:cNvPr id="3" name="Content Placeholder 2">
            <a:extLst>
              <a:ext uri="{FF2B5EF4-FFF2-40B4-BE49-F238E27FC236}">
                <a16:creationId xmlns:a16="http://schemas.microsoft.com/office/drawing/2014/main" id="{8F6BD06B-8D09-4FFD-9DAA-3054C3F13258}"/>
              </a:ext>
            </a:extLst>
          </p:cNvPr>
          <p:cNvSpPr>
            <a:spLocks noGrp="1"/>
          </p:cNvSpPr>
          <p:nvPr>
            <p:ph idx="1"/>
          </p:nvPr>
        </p:nvSpPr>
        <p:spPr>
          <a:xfrm>
            <a:off x="304800" y="1793332"/>
            <a:ext cx="5867400" cy="4373563"/>
          </a:xfrm>
        </p:spPr>
        <p:txBody>
          <a:bodyPr>
            <a:normAutofit/>
          </a:bodyPr>
          <a:lstStyle/>
          <a:p>
            <a:pPr marL="230188" indent="-230188">
              <a:lnSpc>
                <a:spcPct val="114000"/>
              </a:lnSpc>
            </a:pPr>
            <a:r>
              <a:rPr lang="en-US" sz="2200" dirty="0"/>
              <a:t>The gift of life is God’s greatest gift to us. </a:t>
            </a:r>
          </a:p>
          <a:p>
            <a:pPr marL="230188" indent="-230188">
              <a:lnSpc>
                <a:spcPct val="114000"/>
              </a:lnSpc>
            </a:pPr>
            <a:r>
              <a:rPr lang="en-US" sz="2200" dirty="0"/>
              <a:t>The Fifth Commandment teaches that God</a:t>
            </a:r>
            <a:br>
              <a:rPr lang="en-US" sz="2200" dirty="0"/>
            </a:br>
            <a:r>
              <a:rPr lang="en-US" sz="2200" dirty="0"/>
              <a:t>did not create us for death</a:t>
            </a:r>
            <a:br>
              <a:rPr lang="en-US" sz="2200" dirty="0"/>
            </a:br>
            <a:r>
              <a:rPr lang="en-US" sz="2200" dirty="0"/>
              <a:t>but for eternal life. </a:t>
            </a:r>
          </a:p>
          <a:p>
            <a:pPr marL="230188" indent="-230188">
              <a:lnSpc>
                <a:spcPct val="114000"/>
              </a:lnSpc>
            </a:pPr>
            <a:r>
              <a:rPr lang="en-US" sz="2200" dirty="0"/>
              <a:t>To murder or intentionally</a:t>
            </a:r>
            <a:br>
              <a:rPr lang="en-US" sz="2200" dirty="0"/>
            </a:br>
            <a:r>
              <a:rPr lang="en-US" sz="2200" dirty="0"/>
              <a:t>harm yourself or another</a:t>
            </a:r>
            <a:br>
              <a:rPr lang="en-US" sz="2200" dirty="0"/>
            </a:br>
            <a:r>
              <a:rPr lang="en-US" sz="2200" dirty="0"/>
              <a:t>person is a sin against</a:t>
            </a:r>
            <a:br>
              <a:rPr lang="en-US" sz="2200" dirty="0"/>
            </a:br>
            <a:r>
              <a:rPr lang="en-US" sz="2200" dirty="0"/>
              <a:t>human dignity and God’s</a:t>
            </a:r>
            <a:br>
              <a:rPr lang="en-US" sz="2200" dirty="0"/>
            </a:br>
            <a:r>
              <a:rPr lang="en-US" sz="2200" dirty="0"/>
              <a:t>gift of life.</a:t>
            </a:r>
          </a:p>
        </p:txBody>
      </p:sp>
    </p:spTree>
    <p:extLst>
      <p:ext uri="{BB962C8B-B14F-4D97-AF65-F5344CB8AC3E}">
        <p14:creationId xmlns:p14="http://schemas.microsoft.com/office/powerpoint/2010/main" val="1212447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person, doing, holding&#10;&#10;Description automatically generated">
            <a:extLst>
              <a:ext uri="{FF2B5EF4-FFF2-40B4-BE49-F238E27FC236}">
                <a16:creationId xmlns:a16="http://schemas.microsoft.com/office/drawing/2014/main" id="{29EFE0AB-4899-204E-A5AE-A8248944B4EC}"/>
              </a:ext>
            </a:extLst>
          </p:cNvPr>
          <p:cNvPicPr>
            <a:picLocks noChangeAspect="1"/>
          </p:cNvPicPr>
          <p:nvPr/>
        </p:nvPicPr>
        <p:blipFill rotWithShape="1">
          <a:blip r:embed="rId3">
            <a:extLst>
              <a:ext uri="{28A0092B-C50C-407E-A947-70E740481C1C}">
                <a14:useLocalDpi xmlns:a14="http://schemas.microsoft.com/office/drawing/2010/main" val="0"/>
              </a:ext>
            </a:extLst>
          </a:blip>
          <a:srcRect l="7891" r="10030"/>
          <a:stretch/>
        </p:blipFill>
        <p:spPr>
          <a:xfrm>
            <a:off x="4900218" y="2895601"/>
            <a:ext cx="4243781" cy="3429000"/>
          </a:xfrm>
          <a:prstGeom prst="rect">
            <a:avLst/>
          </a:prstGeom>
        </p:spPr>
      </p:pic>
      <p:sp>
        <p:nvSpPr>
          <p:cNvPr id="5" name="Title 4"/>
          <p:cNvSpPr>
            <a:spLocks noGrp="1"/>
          </p:cNvSpPr>
          <p:nvPr>
            <p:ph type="title"/>
          </p:nvPr>
        </p:nvSpPr>
        <p:spPr>
          <a:xfrm>
            <a:off x="685800" y="914400"/>
            <a:ext cx="8229600" cy="1143000"/>
          </a:xfrm>
        </p:spPr>
        <p:txBody>
          <a:bodyPr>
            <a:normAutofit/>
          </a:bodyPr>
          <a:lstStyle/>
          <a:p>
            <a:pPr>
              <a:lnSpc>
                <a:spcPct val="114000"/>
              </a:lnSpc>
            </a:pPr>
            <a:r>
              <a:rPr lang="en-US" dirty="0"/>
              <a:t>Sacredness of Human Life</a:t>
            </a:r>
            <a:br>
              <a:rPr lang="en-US" dirty="0"/>
            </a:br>
            <a:r>
              <a:rPr lang="en-US" dirty="0"/>
              <a:t>in the Old Testament</a:t>
            </a:r>
          </a:p>
        </p:txBody>
      </p:sp>
      <p:sp>
        <p:nvSpPr>
          <p:cNvPr id="6" name="Content Placeholder 5"/>
          <p:cNvSpPr>
            <a:spLocks noGrp="1"/>
          </p:cNvSpPr>
          <p:nvPr>
            <p:ph idx="1"/>
          </p:nvPr>
        </p:nvSpPr>
        <p:spPr>
          <a:xfrm>
            <a:off x="685800" y="2064152"/>
            <a:ext cx="7772400" cy="4572000"/>
          </a:xfrm>
        </p:spPr>
        <p:txBody>
          <a:bodyPr>
            <a:normAutofit/>
          </a:bodyPr>
          <a:lstStyle/>
          <a:p>
            <a:pPr marL="230188" indent="-230188">
              <a:lnSpc>
                <a:spcPct val="114000"/>
              </a:lnSpc>
            </a:pPr>
            <a:r>
              <a:rPr lang="en-US" sz="2000" dirty="0"/>
              <a:t>Creation accounts teach us that every human life is sacred because we are created in the image of God (see Genesis 1:26).</a:t>
            </a:r>
          </a:p>
          <a:p>
            <a:pPr marL="230188" indent="-230188">
              <a:lnSpc>
                <a:spcPct val="114000"/>
              </a:lnSpc>
            </a:pPr>
            <a:r>
              <a:rPr lang="en-US" sz="2000" dirty="0"/>
              <a:t>Human life is uniquely sacred. Killing a human being is far more serious than killing a plant or</a:t>
            </a:r>
            <a:br>
              <a:rPr lang="en-US" sz="2000" dirty="0"/>
            </a:br>
            <a:r>
              <a:rPr lang="en-US" sz="2000" dirty="0"/>
              <a:t>animal.</a:t>
            </a:r>
          </a:p>
          <a:p>
            <a:pPr marL="230188" indent="-230188">
              <a:lnSpc>
                <a:spcPct val="114000"/>
              </a:lnSpc>
            </a:pPr>
            <a:r>
              <a:rPr lang="en-US" sz="2000" dirty="0"/>
              <a:t>Murder is also wrong because</a:t>
            </a:r>
            <a:br>
              <a:rPr lang="en-US" sz="2000" dirty="0"/>
            </a:br>
            <a:r>
              <a:rPr lang="en-US" sz="2000" dirty="0"/>
              <a:t>God alone is the author of life</a:t>
            </a:r>
            <a:br>
              <a:rPr lang="en-US" sz="2000" dirty="0"/>
            </a:br>
            <a:r>
              <a:rPr lang="en-US" sz="2000" dirty="0"/>
              <a:t>and death (see Deuteronomy</a:t>
            </a:r>
            <a:br>
              <a:rPr lang="en-US" sz="2000" dirty="0"/>
            </a:br>
            <a:r>
              <a:rPr lang="en-US" sz="2000" dirty="0"/>
              <a:t>32:39).</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040596"/>
            <a:ext cx="8229600" cy="838200"/>
          </a:xfrm>
        </p:spPr>
        <p:txBody>
          <a:bodyPr>
            <a:noAutofit/>
          </a:bodyPr>
          <a:lstStyle/>
          <a:p>
            <a:pPr>
              <a:lnSpc>
                <a:spcPct val="114000"/>
              </a:lnSpc>
            </a:pPr>
            <a:r>
              <a:rPr lang="en-US" dirty="0"/>
              <a:t>Sacredness of Human Life</a:t>
            </a:r>
            <a:br>
              <a:rPr lang="en-US" dirty="0"/>
            </a:br>
            <a:r>
              <a:rPr lang="en-US" dirty="0"/>
              <a:t>in the New Testament</a:t>
            </a:r>
          </a:p>
        </p:txBody>
      </p:sp>
      <p:sp>
        <p:nvSpPr>
          <p:cNvPr id="3" name="Content Placeholder 2"/>
          <p:cNvSpPr>
            <a:spLocks noGrp="1"/>
          </p:cNvSpPr>
          <p:nvPr>
            <p:ph idx="1"/>
          </p:nvPr>
        </p:nvSpPr>
        <p:spPr>
          <a:xfrm>
            <a:off x="914400" y="2120900"/>
            <a:ext cx="4038600" cy="3810000"/>
          </a:xfrm>
        </p:spPr>
        <p:txBody>
          <a:bodyPr>
            <a:normAutofit lnSpcReduction="10000"/>
          </a:bodyPr>
          <a:lstStyle/>
          <a:p>
            <a:pPr marL="230188" indent="-230188">
              <a:lnSpc>
                <a:spcPct val="114000"/>
              </a:lnSpc>
            </a:pPr>
            <a:r>
              <a:rPr lang="en-US" dirty="0"/>
              <a:t>Jesus goes beyond just not killing. He forbids all anger and revenge (see Matthew 5:21–22).</a:t>
            </a:r>
          </a:p>
          <a:p>
            <a:pPr marL="230188" indent="-230188">
              <a:lnSpc>
                <a:spcPct val="114000"/>
              </a:lnSpc>
            </a:pPr>
            <a:r>
              <a:rPr lang="en-US" dirty="0"/>
              <a:t>Christ’s Law of Love calls us to avoid harm of any kind to another person—physical, psychological, </a:t>
            </a:r>
            <a:br>
              <a:rPr lang="en-US" dirty="0"/>
            </a:br>
            <a:r>
              <a:rPr lang="en-US" dirty="0"/>
              <a:t>or spiritual.</a:t>
            </a:r>
          </a:p>
          <a:p>
            <a:endParaRPr lang="en-US" dirty="0"/>
          </a:p>
        </p:txBody>
      </p:sp>
      <p:pic>
        <p:nvPicPr>
          <p:cNvPr id="5" name="Picture 4" descr="A picture containing room, computer, video, sunset&#10;&#10;Description automatically generated">
            <a:extLst>
              <a:ext uri="{FF2B5EF4-FFF2-40B4-BE49-F238E27FC236}">
                <a16:creationId xmlns:a16="http://schemas.microsoft.com/office/drawing/2014/main" id="{C3569973-F308-9F4C-9EE0-E75A160590D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412" r="14118"/>
          <a:stretch/>
        </p:blipFill>
        <p:spPr>
          <a:xfrm>
            <a:off x="4943985" y="2234396"/>
            <a:ext cx="4200015" cy="369650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94144"/>
            <a:ext cx="8229600" cy="533400"/>
          </a:xfrm>
        </p:spPr>
        <p:txBody>
          <a:bodyPr>
            <a:normAutofit/>
          </a:bodyPr>
          <a:lstStyle/>
          <a:p>
            <a:pPr algn="ctr"/>
            <a:r>
              <a:rPr lang="en-US" dirty="0"/>
              <a:t>Sins against the Fifth Commandment</a:t>
            </a:r>
          </a:p>
        </p:txBody>
      </p:sp>
      <p:sp>
        <p:nvSpPr>
          <p:cNvPr id="3" name="Content Placeholder 2"/>
          <p:cNvSpPr>
            <a:spLocks noGrp="1"/>
          </p:cNvSpPr>
          <p:nvPr>
            <p:ph idx="1"/>
          </p:nvPr>
        </p:nvSpPr>
        <p:spPr>
          <a:xfrm>
            <a:off x="4343400" y="1705337"/>
            <a:ext cx="4572000" cy="4619263"/>
          </a:xfrm>
        </p:spPr>
        <p:txBody>
          <a:bodyPr>
            <a:normAutofit/>
          </a:bodyPr>
          <a:lstStyle/>
          <a:p>
            <a:pPr marL="230188" indent="-230188">
              <a:lnSpc>
                <a:spcPct val="114000"/>
              </a:lnSpc>
            </a:pPr>
            <a:r>
              <a:rPr lang="en-US" sz="2000" dirty="0"/>
              <a:t>Obvious sins are acts like violent assaults, rape, torture, and terrorism.</a:t>
            </a:r>
          </a:p>
          <a:p>
            <a:pPr marL="230188" indent="-230188">
              <a:lnSpc>
                <a:spcPct val="114000"/>
              </a:lnSpc>
            </a:pPr>
            <a:r>
              <a:rPr lang="en-US" sz="2000" dirty="0"/>
              <a:t>Less obvious sinful acts might be things like hazing rituals, name calling, reckless driving, and dangerous practical jokes.</a:t>
            </a:r>
          </a:p>
          <a:p>
            <a:pPr marL="230188" indent="-230188">
              <a:lnSpc>
                <a:spcPct val="114000"/>
              </a:lnSpc>
            </a:pPr>
            <a:r>
              <a:rPr lang="en-US" sz="2000" dirty="0"/>
              <a:t>Scandal—leading another person into sin—is an example of harm to</a:t>
            </a:r>
            <a:br>
              <a:rPr lang="en-US" sz="2000" dirty="0"/>
            </a:br>
            <a:r>
              <a:rPr lang="en-US" sz="2000" dirty="0"/>
              <a:t>a person’s spiritual life.</a:t>
            </a:r>
          </a:p>
          <a:p>
            <a:pPr marL="230188" indent="-230188">
              <a:lnSpc>
                <a:spcPct val="114000"/>
              </a:lnSpc>
            </a:pPr>
            <a:r>
              <a:rPr lang="en-US" sz="2000" dirty="0"/>
              <a:t>Governments and businesses can sin by promoting unsafe products and practices.</a:t>
            </a:r>
          </a:p>
          <a:p>
            <a:endParaRPr lang="en-US" dirty="0"/>
          </a:p>
          <a:p>
            <a:endParaRPr lang="en-US" dirty="0"/>
          </a:p>
        </p:txBody>
      </p:sp>
      <p:pic>
        <p:nvPicPr>
          <p:cNvPr id="5" name="Picture 4" descr="A picture containing person, person, indoor, holding&#10;&#10;Description automatically generated">
            <a:extLst>
              <a:ext uri="{FF2B5EF4-FFF2-40B4-BE49-F238E27FC236}">
                <a16:creationId xmlns:a16="http://schemas.microsoft.com/office/drawing/2014/main" id="{C82473A9-47B4-274A-997B-B6B4D0FE00BA}"/>
              </a:ext>
            </a:extLst>
          </p:cNvPr>
          <p:cNvPicPr>
            <a:picLocks noChangeAspect="1"/>
          </p:cNvPicPr>
          <p:nvPr/>
        </p:nvPicPr>
        <p:blipFill rotWithShape="1">
          <a:blip r:embed="rId3">
            <a:extLst>
              <a:ext uri="{28A0092B-C50C-407E-A947-70E740481C1C}">
                <a14:useLocalDpi xmlns:a14="http://schemas.microsoft.com/office/drawing/2010/main" val="0"/>
              </a:ext>
            </a:extLst>
          </a:blip>
          <a:srcRect l="11197" r="18324"/>
          <a:stretch/>
        </p:blipFill>
        <p:spPr>
          <a:xfrm>
            <a:off x="-11575" y="1752600"/>
            <a:ext cx="3986514" cy="3747323"/>
          </a:xfrm>
          <a:prstGeom prst="rect">
            <a:avLst/>
          </a:prstGeom>
        </p:spPr>
      </p:pic>
    </p:spTree>
    <p:extLst>
      <p:ext uri="{BB962C8B-B14F-4D97-AF65-F5344CB8AC3E}">
        <p14:creationId xmlns:p14="http://schemas.microsoft.com/office/powerpoint/2010/main" val="423198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533400"/>
          </a:xfrm>
        </p:spPr>
        <p:txBody>
          <a:bodyPr>
            <a:normAutofit/>
          </a:bodyPr>
          <a:lstStyle/>
          <a:p>
            <a:pPr algn="ctr"/>
            <a:r>
              <a:rPr lang="en-US" dirty="0"/>
              <a:t>Beginning-of-Life Issues: Abortion</a:t>
            </a:r>
          </a:p>
        </p:txBody>
      </p:sp>
      <p:sp>
        <p:nvSpPr>
          <p:cNvPr id="3" name="Content Placeholder 2"/>
          <p:cNvSpPr>
            <a:spLocks noGrp="1"/>
          </p:cNvSpPr>
          <p:nvPr>
            <p:ph idx="1"/>
          </p:nvPr>
        </p:nvSpPr>
        <p:spPr>
          <a:xfrm>
            <a:off x="4343400" y="1828800"/>
            <a:ext cx="4572000" cy="4373563"/>
          </a:xfrm>
        </p:spPr>
        <p:txBody>
          <a:bodyPr>
            <a:normAutofit/>
          </a:bodyPr>
          <a:lstStyle/>
          <a:p>
            <a:pPr marL="230188" indent="-230188">
              <a:lnSpc>
                <a:spcPct val="114000"/>
              </a:lnSpc>
            </a:pPr>
            <a:r>
              <a:rPr lang="en-US" dirty="0"/>
              <a:t>Human life begins at the moment of conception.</a:t>
            </a:r>
          </a:p>
          <a:p>
            <a:pPr marL="230188" indent="-230188">
              <a:lnSpc>
                <a:spcPct val="114000"/>
              </a:lnSpc>
            </a:pPr>
            <a:r>
              <a:rPr lang="en-US" dirty="0"/>
              <a:t>Therefore, an abortion performed to end a pregnancy and the life of an unborn child is a serious sin.</a:t>
            </a:r>
          </a:p>
          <a:p>
            <a:pPr marL="230188" indent="-230188">
              <a:lnSpc>
                <a:spcPct val="114000"/>
              </a:lnSpc>
            </a:pPr>
            <a:r>
              <a:rPr lang="en-US" dirty="0"/>
              <a:t>Just because many people accept abortion does not make it right.</a:t>
            </a:r>
          </a:p>
        </p:txBody>
      </p:sp>
      <p:pic>
        <p:nvPicPr>
          <p:cNvPr id="5" name="Picture 4" descr="A picture containing person, indoor, person, food&#10;&#10;Description automatically generated">
            <a:extLst>
              <a:ext uri="{FF2B5EF4-FFF2-40B4-BE49-F238E27FC236}">
                <a16:creationId xmlns:a16="http://schemas.microsoft.com/office/drawing/2014/main" id="{CFC839D0-557E-C041-86F1-0A1E35902B37}"/>
              </a:ext>
            </a:extLst>
          </p:cNvPr>
          <p:cNvPicPr>
            <a:picLocks noChangeAspect="1"/>
          </p:cNvPicPr>
          <p:nvPr/>
        </p:nvPicPr>
        <p:blipFill rotWithShape="1">
          <a:blip r:embed="rId3">
            <a:extLst>
              <a:ext uri="{28A0092B-C50C-407E-A947-70E740481C1C}">
                <a14:useLocalDpi xmlns:a14="http://schemas.microsoft.com/office/drawing/2010/main" val="0"/>
              </a:ext>
            </a:extLst>
          </a:blip>
          <a:srcRect l="8334" r="18749"/>
          <a:stretch/>
        </p:blipFill>
        <p:spPr>
          <a:xfrm>
            <a:off x="-13505" y="1828800"/>
            <a:ext cx="4083843" cy="37338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itting down talking on a cell phone&#10;&#10;Description automatically generated">
            <a:extLst>
              <a:ext uri="{FF2B5EF4-FFF2-40B4-BE49-F238E27FC236}">
                <a16:creationId xmlns:a16="http://schemas.microsoft.com/office/drawing/2014/main" id="{1894CCA4-D4D5-F24B-8834-010DCED1F406}"/>
              </a:ext>
            </a:extLst>
          </p:cNvPr>
          <p:cNvPicPr>
            <a:picLocks noChangeAspect="1"/>
          </p:cNvPicPr>
          <p:nvPr/>
        </p:nvPicPr>
        <p:blipFill rotWithShape="1">
          <a:blip r:embed="rId3">
            <a:extLst>
              <a:ext uri="{28A0092B-C50C-407E-A947-70E740481C1C}">
                <a14:useLocalDpi xmlns:a14="http://schemas.microsoft.com/office/drawing/2010/main" val="0"/>
              </a:ext>
            </a:extLst>
          </a:blip>
          <a:srcRect l="21006" r="16263"/>
          <a:stretch/>
        </p:blipFill>
        <p:spPr>
          <a:xfrm>
            <a:off x="457200" y="1752600"/>
            <a:ext cx="3508972" cy="3733800"/>
          </a:xfrm>
          <a:prstGeom prst="rect">
            <a:avLst/>
          </a:prstGeom>
          <a:noFill/>
        </p:spPr>
      </p:pic>
      <p:sp>
        <p:nvSpPr>
          <p:cNvPr id="6" name="Content Placeholder 2">
            <a:extLst>
              <a:ext uri="{FF2B5EF4-FFF2-40B4-BE49-F238E27FC236}">
                <a16:creationId xmlns:a16="http://schemas.microsoft.com/office/drawing/2014/main" id="{7D36A02E-DF92-4555-A9C8-0292C08A2028}"/>
              </a:ext>
            </a:extLst>
          </p:cNvPr>
          <p:cNvSpPr txBox="1">
            <a:spLocks/>
          </p:cNvSpPr>
          <p:nvPr/>
        </p:nvSpPr>
        <p:spPr>
          <a:xfrm>
            <a:off x="4155398" y="1752600"/>
            <a:ext cx="4572000" cy="4572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0188" indent="-230188">
              <a:lnSpc>
                <a:spcPct val="114000"/>
              </a:lnSpc>
            </a:pPr>
            <a:r>
              <a:rPr lang="en-US" dirty="0"/>
              <a:t>Science clearly shows that a unique human life begins at conception.</a:t>
            </a:r>
          </a:p>
          <a:p>
            <a:pPr marL="230188" indent="-230188">
              <a:lnSpc>
                <a:spcPct val="114000"/>
              </a:lnSpc>
            </a:pPr>
            <a:r>
              <a:rPr lang="en-US" dirty="0"/>
              <a:t>A baby’s right to life is infinitely greater than a woman’s right to have an abortion.</a:t>
            </a:r>
          </a:p>
          <a:p>
            <a:pPr marL="230188" indent="-230188">
              <a:lnSpc>
                <a:spcPct val="114000"/>
              </a:lnSpc>
            </a:pPr>
            <a:r>
              <a:rPr lang="en-US" dirty="0"/>
              <a:t>Society has a right to outlaw abortion just as we outlaw other forms of violence and killing.</a:t>
            </a:r>
          </a:p>
        </p:txBody>
      </p:sp>
      <p:sp>
        <p:nvSpPr>
          <p:cNvPr id="2" name="Title 1"/>
          <p:cNvSpPr>
            <a:spLocks noGrp="1"/>
          </p:cNvSpPr>
          <p:nvPr>
            <p:ph type="body" sz="quarter" idx="12"/>
          </p:nvPr>
        </p:nvSpPr>
        <p:spPr>
          <a:xfrm>
            <a:off x="914400" y="914400"/>
            <a:ext cx="7315200" cy="609600"/>
          </a:xfrm>
        </p:spPr>
        <p:txBody>
          <a:bodyPr vert="horz" lIns="91440" tIns="45720" rIns="91440" bIns="45720" rtlCol="0">
            <a:normAutofit/>
          </a:bodyPr>
          <a:lstStyle/>
          <a:p>
            <a:pPr algn="ctr"/>
            <a:r>
              <a:rPr lang="en-US" b="1" kern="1200" dirty="0">
                <a:latin typeface="Arial" pitchFamily="34" charset="0"/>
                <a:ea typeface="+mn-ea"/>
                <a:cs typeface="Arial" pitchFamily="34" charset="0"/>
              </a:rPr>
              <a:t>Countering Arguments for Abortion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838200"/>
          </a:xfrm>
        </p:spPr>
        <p:txBody>
          <a:bodyPr>
            <a:normAutofit/>
          </a:bodyPr>
          <a:lstStyle/>
          <a:p>
            <a:pPr algn="ctr"/>
            <a:r>
              <a:rPr lang="en-US" dirty="0"/>
              <a:t>Beginning-of-Life Issues: Genetic Engineering</a:t>
            </a:r>
          </a:p>
        </p:txBody>
      </p:sp>
      <p:sp>
        <p:nvSpPr>
          <p:cNvPr id="3" name="Content Placeholder 2"/>
          <p:cNvSpPr>
            <a:spLocks noGrp="1"/>
          </p:cNvSpPr>
          <p:nvPr>
            <p:ph idx="1"/>
          </p:nvPr>
        </p:nvSpPr>
        <p:spPr>
          <a:xfrm>
            <a:off x="4495800" y="1752600"/>
            <a:ext cx="4191000" cy="4648200"/>
          </a:xfrm>
        </p:spPr>
        <p:txBody>
          <a:bodyPr>
            <a:normAutofit fontScale="92500"/>
          </a:bodyPr>
          <a:lstStyle/>
          <a:p>
            <a:pPr marL="0" indent="0">
              <a:lnSpc>
                <a:spcPct val="114000"/>
              </a:lnSpc>
              <a:buNone/>
            </a:pPr>
            <a:r>
              <a:rPr lang="en-US" dirty="0"/>
              <a:t>Modern genetics raise new moral issues:</a:t>
            </a:r>
          </a:p>
          <a:p>
            <a:pPr marL="230188" indent="-230188">
              <a:lnSpc>
                <a:spcPct val="114000"/>
              </a:lnSpc>
            </a:pPr>
            <a:r>
              <a:rPr lang="en-US" dirty="0"/>
              <a:t>Prenatal testing and gene therapies used to prevent diseases or disabilities is generally permissible.</a:t>
            </a:r>
          </a:p>
          <a:p>
            <a:pPr marL="230188" indent="-230188">
              <a:lnSpc>
                <a:spcPct val="114000"/>
              </a:lnSpc>
            </a:pPr>
            <a:r>
              <a:rPr lang="en-US" dirty="0"/>
              <a:t>Prenatal testing and gene therapies used to decide whether to have an abortion or create a “designer” baby</a:t>
            </a:r>
            <a:br>
              <a:rPr lang="en-US" dirty="0"/>
            </a:br>
            <a:r>
              <a:rPr lang="en-US" dirty="0"/>
              <a:t>is morally wrong.</a:t>
            </a:r>
          </a:p>
          <a:p>
            <a:endParaRPr lang="en-US" dirty="0"/>
          </a:p>
          <a:p>
            <a:pPr marL="0" indent="0">
              <a:buNone/>
            </a:pPr>
            <a:endParaRPr lang="en-US" dirty="0"/>
          </a:p>
        </p:txBody>
      </p:sp>
      <p:pic>
        <p:nvPicPr>
          <p:cNvPr id="5" name="Picture 4" descr="A picture containing indoor, hanging, looking, metal&#10;&#10;Description automatically generated">
            <a:extLst>
              <a:ext uri="{FF2B5EF4-FFF2-40B4-BE49-F238E27FC236}">
                <a16:creationId xmlns:a16="http://schemas.microsoft.com/office/drawing/2014/main" id="{A08ECDA8-DB40-5B49-A13F-96EE19E379B0}"/>
              </a:ext>
            </a:extLst>
          </p:cNvPr>
          <p:cNvPicPr>
            <a:picLocks noChangeAspect="1"/>
          </p:cNvPicPr>
          <p:nvPr/>
        </p:nvPicPr>
        <p:blipFill rotWithShape="1">
          <a:blip r:embed="rId3">
            <a:extLst>
              <a:ext uri="{28A0092B-C50C-407E-A947-70E740481C1C}">
                <a14:useLocalDpi xmlns:a14="http://schemas.microsoft.com/office/drawing/2010/main" val="0"/>
              </a:ext>
            </a:extLst>
          </a:blip>
          <a:srcRect l="6776" r="8620"/>
          <a:stretch/>
        </p:blipFill>
        <p:spPr>
          <a:xfrm>
            <a:off x="-10535" y="1828800"/>
            <a:ext cx="4180465" cy="3705828"/>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TotalTime>
  <Words>2732</Words>
  <Application>Microsoft Office PowerPoint</Application>
  <PresentationFormat>On-screen Show (4:3)</PresentationFormat>
  <Paragraphs>181</Paragraphs>
  <Slides>23</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Arial Narrow</vt:lpstr>
      <vt:lpstr>Calibri</vt:lpstr>
      <vt:lpstr>LIC Presentation template</vt:lpstr>
      <vt:lpstr>The Fifth Commandment: Respecting Life</vt:lpstr>
      <vt:lpstr>How can I show my respect for life?</vt:lpstr>
      <vt:lpstr>Thou Shall Not Kill</vt:lpstr>
      <vt:lpstr>Sacredness of Human Life in the Old Testament</vt:lpstr>
      <vt:lpstr>Sacredness of Human Life in the New Testament</vt:lpstr>
      <vt:lpstr>Sins against the Fifth Commandment</vt:lpstr>
      <vt:lpstr>Beginning-of-Life Issues: Abortion</vt:lpstr>
      <vt:lpstr>PowerPoint Presentation</vt:lpstr>
      <vt:lpstr>Beginning-of-Life Issues: Genetic Engineering</vt:lpstr>
      <vt:lpstr>Beginning-of-Life Issues: Stem Cell Therapies</vt:lpstr>
      <vt:lpstr>End-of-Life Issues: Euthanasia</vt:lpstr>
      <vt:lpstr>End-of-Life Issues: Suicide</vt:lpstr>
      <vt:lpstr>End-of-Life Issues: Death Penalty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Acknowledgments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Fifth Commandment: Respecting Life</dc:title>
  <dc:creator>Jill Johnson</dc:creator>
  <cp:lastModifiedBy>Becky Gochanour</cp:lastModifiedBy>
  <cp:revision>40</cp:revision>
  <dcterms:created xsi:type="dcterms:W3CDTF">2020-11-12T14:36:47Z</dcterms:created>
  <dcterms:modified xsi:type="dcterms:W3CDTF">2020-12-04T18:19:59Z</dcterms:modified>
</cp:coreProperties>
</file>